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78" r:id="rId5"/>
    <p:sldId id="259" r:id="rId6"/>
    <p:sldId id="260" r:id="rId7"/>
    <p:sldId id="261" r:id="rId8"/>
    <p:sldId id="262" r:id="rId9"/>
    <p:sldId id="265" r:id="rId10"/>
    <p:sldId id="266" r:id="rId11"/>
    <p:sldId id="268" r:id="rId12"/>
    <p:sldId id="280" r:id="rId13"/>
    <p:sldId id="269" r:id="rId14"/>
    <p:sldId id="270" r:id="rId15"/>
    <p:sldId id="271" r:id="rId16"/>
    <p:sldId id="273" r:id="rId17"/>
    <p:sldId id="274" r:id="rId18"/>
    <p:sldId id="275" r:id="rId19"/>
    <p:sldId id="277" r:id="rId20"/>
    <p:sldId id="279"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577420C-6F1D-44E9-B9B9-76931D8D9CCB}" type="datetimeFigureOut">
              <a:rPr lang="ru-RU" smtClean="0"/>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28634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77420C-6F1D-44E9-B9B9-76931D8D9CCB}" type="datetimeFigureOut">
              <a:rPr lang="ru-RU" smtClean="0"/>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420877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77420C-6F1D-44E9-B9B9-76931D8D9CCB}" type="datetimeFigureOut">
              <a:rPr lang="ru-RU" smtClean="0"/>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237230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77420C-6F1D-44E9-B9B9-76931D8D9CCB}" type="datetimeFigureOut">
              <a:rPr lang="ru-RU" smtClean="0"/>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212785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77420C-6F1D-44E9-B9B9-76931D8D9CCB}" type="datetimeFigureOut">
              <a:rPr lang="ru-RU" smtClean="0"/>
              <a:t>11.03.2020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359153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577420C-6F1D-44E9-B9B9-76931D8D9CCB}" type="datetimeFigureOut">
              <a:rPr lang="ru-RU" smtClean="0"/>
              <a:t>11.03.2020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397897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77420C-6F1D-44E9-B9B9-76931D8D9CCB}" type="datetimeFigureOut">
              <a:rPr lang="ru-RU" smtClean="0"/>
              <a:t>11.03.2020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230226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77420C-6F1D-44E9-B9B9-76931D8D9CCB}" type="datetimeFigureOut">
              <a:rPr lang="ru-RU" smtClean="0"/>
              <a:t>11.03.2020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23709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77420C-6F1D-44E9-B9B9-76931D8D9CCB}" type="datetimeFigureOut">
              <a:rPr lang="ru-RU" smtClean="0"/>
              <a:t>11.03.2020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218861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577420C-6F1D-44E9-B9B9-76931D8D9CCB}" type="datetimeFigureOut">
              <a:rPr lang="ru-RU" smtClean="0"/>
              <a:t>11.03.2020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119393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577420C-6F1D-44E9-B9B9-76931D8D9CCB}" type="datetimeFigureOut">
              <a:rPr lang="ru-RU" smtClean="0"/>
              <a:t>11.03.2020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BE55D0-78B0-4B04-A53B-E60C832C354B}" type="slidenum">
              <a:rPr lang="ru-RU" smtClean="0"/>
              <a:t>‹#›</a:t>
            </a:fld>
            <a:endParaRPr lang="ru-RU"/>
          </a:p>
        </p:txBody>
      </p:sp>
    </p:spTree>
    <p:extLst>
      <p:ext uri="{BB962C8B-B14F-4D97-AF65-F5344CB8AC3E}">
        <p14:creationId xmlns:p14="http://schemas.microsoft.com/office/powerpoint/2010/main" val="201221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7420C-6F1D-44E9-B9B9-76931D8D9CCB}" type="datetimeFigureOut">
              <a:rPr lang="ru-RU" smtClean="0"/>
              <a:t>11.03.2020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E55D0-78B0-4B04-A53B-E60C832C354B}" type="slidenum">
              <a:rPr lang="ru-RU" smtClean="0"/>
              <a:t>‹#›</a:t>
            </a:fld>
            <a:endParaRPr lang="ru-RU"/>
          </a:p>
        </p:txBody>
      </p:sp>
    </p:spTree>
    <p:extLst>
      <p:ext uri="{BB962C8B-B14F-4D97-AF65-F5344CB8AC3E}">
        <p14:creationId xmlns:p14="http://schemas.microsoft.com/office/powerpoint/2010/main" val="570837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hyperlink" Target="https://nsportal.ru/detsskii-sad/vospitate"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ped-kopilka.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832513" y="1074419"/>
            <a:ext cx="9526137" cy="5340029"/>
          </a:xfrm>
        </p:spPr>
        <p:txBody>
          <a:bodyPr>
            <a:normAutofit/>
          </a:bodyPr>
          <a:lstStyle/>
          <a:p>
            <a:pPr algn="ctr"/>
            <a:r>
              <a:rPr lang="ru-RU" sz="5400" b="1" i="1" dirty="0">
                <a:solidFill>
                  <a:srgbClr val="002060"/>
                </a:solidFill>
                <a:latin typeface="Times New Roman" panose="02020603050405020304" pitchFamily="18" charset="0"/>
                <a:cs typeface="Times New Roman" panose="02020603050405020304" pitchFamily="18" charset="0"/>
              </a:rPr>
              <a:t/>
            </a:r>
            <a:br>
              <a:rPr lang="ru-RU" sz="5400" b="1" i="1" dirty="0">
                <a:solidFill>
                  <a:srgbClr val="002060"/>
                </a:solidFill>
                <a:latin typeface="Times New Roman" panose="02020603050405020304" pitchFamily="18" charset="0"/>
                <a:cs typeface="Times New Roman" panose="02020603050405020304" pitchFamily="18" charset="0"/>
              </a:rPr>
            </a:br>
            <a:r>
              <a:rPr lang="ru-RU" sz="5400" b="1" i="1" dirty="0" smtClean="0">
                <a:solidFill>
                  <a:srgbClr val="002060"/>
                </a:solidFill>
                <a:latin typeface="Times New Roman" panose="02020603050405020304" pitchFamily="18" charset="0"/>
                <a:cs typeface="Times New Roman" panose="02020603050405020304" pitchFamily="18" charset="0"/>
              </a:rPr>
              <a:t>«Здоровые ножки бегут по дорожке»</a:t>
            </a:r>
            <a:r>
              <a:rPr lang="ru-RU" sz="5400" b="1" i="1" dirty="0">
                <a:solidFill>
                  <a:srgbClr val="002060"/>
                </a:solidFill>
                <a:latin typeface="Times New Roman" panose="02020603050405020304" pitchFamily="18" charset="0"/>
                <a:cs typeface="Times New Roman" panose="02020603050405020304" pitchFamily="18" charset="0"/>
              </a:rPr>
              <a:t/>
            </a:r>
            <a:br>
              <a:rPr lang="ru-RU" sz="5400" b="1" i="1" dirty="0">
                <a:solidFill>
                  <a:srgbClr val="002060"/>
                </a:solidFill>
                <a:latin typeface="Times New Roman" panose="02020603050405020304" pitchFamily="18" charset="0"/>
                <a:cs typeface="Times New Roman" panose="02020603050405020304" pitchFamily="18" charset="0"/>
              </a:rPr>
            </a:br>
            <a:r>
              <a:rPr lang="ru-RU" sz="5400" b="1" i="1" dirty="0" smtClean="0">
                <a:solidFill>
                  <a:srgbClr val="002060"/>
                </a:solidFill>
                <a:latin typeface="Times New Roman" panose="02020603050405020304" pitchFamily="18" charset="0"/>
                <a:cs typeface="Times New Roman" panose="02020603050405020304" pitchFamily="18" charset="0"/>
              </a:rPr>
              <a:t/>
            </a:r>
            <a:br>
              <a:rPr lang="ru-RU" sz="5400" b="1" i="1" dirty="0" smtClean="0">
                <a:solidFill>
                  <a:srgbClr val="002060"/>
                </a:solidFill>
                <a:latin typeface="Times New Roman" panose="02020603050405020304" pitchFamily="18" charset="0"/>
                <a:cs typeface="Times New Roman" panose="02020603050405020304" pitchFamily="18" charset="0"/>
              </a:rPr>
            </a:br>
            <a:r>
              <a:rPr lang="ru-RU" sz="2400" b="1" i="1" dirty="0" smtClean="0">
                <a:solidFill>
                  <a:srgbClr val="002060"/>
                </a:solidFill>
                <a:latin typeface="Times New Roman" panose="02020603050405020304" pitchFamily="18" charset="0"/>
                <a:cs typeface="Times New Roman" panose="02020603050405020304" pitchFamily="18" charset="0"/>
              </a:rPr>
              <a:t>Составил: инструктор по физической </a:t>
            </a:r>
            <a:br>
              <a:rPr lang="ru-RU" sz="2400" b="1" i="1" dirty="0" smtClean="0">
                <a:solidFill>
                  <a:srgbClr val="002060"/>
                </a:solidFill>
                <a:latin typeface="Times New Roman" panose="02020603050405020304" pitchFamily="18" charset="0"/>
                <a:cs typeface="Times New Roman" panose="02020603050405020304" pitchFamily="18" charset="0"/>
              </a:rPr>
            </a:br>
            <a:r>
              <a:rPr lang="ru-RU" sz="2400" b="1" i="1" dirty="0" smtClean="0">
                <a:solidFill>
                  <a:srgbClr val="002060"/>
                </a:solidFill>
                <a:latin typeface="Times New Roman" panose="02020603050405020304" pitchFamily="18" charset="0"/>
                <a:cs typeface="Times New Roman" panose="02020603050405020304" pitchFamily="18" charset="0"/>
              </a:rPr>
              <a:t>культуре Платова А.Г.</a:t>
            </a:r>
            <a:br>
              <a:rPr lang="ru-RU" sz="2400" b="1" i="1" dirty="0" smtClean="0">
                <a:solidFill>
                  <a:srgbClr val="002060"/>
                </a:solidFill>
                <a:latin typeface="Times New Roman" panose="02020603050405020304" pitchFamily="18" charset="0"/>
                <a:cs typeface="Times New Roman" panose="02020603050405020304" pitchFamily="18" charset="0"/>
              </a:rPr>
            </a:br>
            <a:r>
              <a:rPr lang="ru-RU" sz="2400" b="1" i="1" dirty="0" smtClean="0">
                <a:solidFill>
                  <a:srgbClr val="002060"/>
                </a:solidFill>
                <a:latin typeface="Times New Roman" panose="02020603050405020304" pitchFamily="18" charset="0"/>
                <a:cs typeface="Times New Roman" panose="02020603050405020304" pitchFamily="18" charset="0"/>
              </a:rPr>
              <a:t/>
            </a:r>
            <a:br>
              <a:rPr lang="ru-RU" sz="2400" b="1" i="1" dirty="0" smtClean="0">
                <a:solidFill>
                  <a:srgbClr val="002060"/>
                </a:solidFill>
                <a:latin typeface="Times New Roman" panose="02020603050405020304" pitchFamily="18" charset="0"/>
                <a:cs typeface="Times New Roman" panose="02020603050405020304" pitchFamily="18" charset="0"/>
              </a:rPr>
            </a:br>
            <a:r>
              <a:rPr lang="ru-RU" sz="2400" b="1" i="1" dirty="0" smtClean="0">
                <a:solidFill>
                  <a:srgbClr val="002060"/>
                </a:solidFill>
                <a:latin typeface="Times New Roman" panose="02020603050405020304" pitchFamily="18" charset="0"/>
                <a:cs typeface="Times New Roman" panose="02020603050405020304" pitchFamily="18" charset="0"/>
              </a:rPr>
              <a:t>2020г. </a:t>
            </a:r>
            <a:endParaRPr lang="ru-RU" sz="5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2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08431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2053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109460"/>
          </a:xfrm>
        </p:spPr>
      </p:pic>
    </p:spTree>
    <p:extLst>
      <p:ext uri="{BB962C8B-B14F-4D97-AF65-F5344CB8AC3E}">
        <p14:creationId xmlns:p14="http://schemas.microsoft.com/office/powerpoint/2010/main" val="92869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205740" y="228601"/>
            <a:ext cx="9258300" cy="6355080"/>
          </a:xfrm>
        </p:spPr>
        <p:txBody>
          <a:bodyPr>
            <a:normAutofit/>
          </a:bodyPr>
          <a:lstStyle/>
          <a:p>
            <a:r>
              <a:rPr lang="ru-RU" sz="2800" b="1" i="1" u="sng" dirty="0">
                <a:solidFill>
                  <a:srgbClr val="002060"/>
                </a:solidFill>
                <a:latin typeface="Times New Roman" panose="02020603050405020304" pitchFamily="18" charset="0"/>
                <a:cs typeface="Times New Roman" panose="02020603050405020304" pitchFamily="18" charset="0"/>
              </a:rPr>
              <a:t>Упражнения для профилактики и коррекции плоскостопия, которые можно выполнять в домашних </a:t>
            </a:r>
            <a:r>
              <a:rPr lang="ru-RU" sz="2800" b="1" i="1" u="sng" dirty="0" smtClean="0">
                <a:solidFill>
                  <a:srgbClr val="002060"/>
                </a:solidFill>
                <a:latin typeface="Times New Roman" panose="02020603050405020304" pitchFamily="18" charset="0"/>
                <a:cs typeface="Times New Roman" panose="02020603050405020304" pitchFamily="18" charset="0"/>
              </a:rPr>
              <a:t>условиях.</a:t>
            </a:r>
            <a:br>
              <a:rPr lang="ru-RU" sz="2800" b="1" i="1" u="sng" dirty="0" smtClean="0">
                <a:solidFill>
                  <a:srgbClr val="002060"/>
                </a:solidFill>
                <a:latin typeface="Times New Roman" panose="02020603050405020304" pitchFamily="18" charset="0"/>
                <a:cs typeface="Times New Roman" panose="02020603050405020304" pitchFamily="18" charset="0"/>
              </a:rPr>
            </a:br>
            <a:r>
              <a:rPr lang="ru-RU" sz="2800" b="1" i="1" dirty="0" smtClean="0">
                <a:solidFill>
                  <a:srgbClr val="002060"/>
                </a:solidFill>
                <a:latin typeface="Times New Roman" panose="02020603050405020304" pitchFamily="18" charset="0"/>
                <a:cs typeface="Times New Roman" panose="02020603050405020304" pitchFamily="18" charset="0"/>
              </a:rPr>
              <a:t> </a:t>
            </a:r>
            <a:r>
              <a:rPr lang="ru-RU" sz="2800" b="1" i="1" dirty="0">
                <a:solidFill>
                  <a:srgbClr val="002060"/>
                </a:solidFill>
                <a:latin typeface="Times New Roman" panose="02020603050405020304" pitchFamily="18" charset="0"/>
                <a:cs typeface="Times New Roman" panose="02020603050405020304" pitchFamily="18" charset="0"/>
              </a:rPr>
              <a:t>Упражнения в </a:t>
            </a:r>
            <a:r>
              <a:rPr lang="ru-RU" sz="2800" b="1" i="1" dirty="0" smtClean="0">
                <a:solidFill>
                  <a:srgbClr val="002060"/>
                </a:solidFill>
                <a:latin typeface="Times New Roman" panose="02020603050405020304" pitchFamily="18" charset="0"/>
                <a:cs typeface="Times New Roman" panose="02020603050405020304" pitchFamily="18" charset="0"/>
              </a:rPr>
              <a:t>ходьбе:</a:t>
            </a:r>
            <a:r>
              <a:rPr lang="ru-RU" sz="2800" b="1" i="1" dirty="0">
                <a:solidFill>
                  <a:srgbClr val="002060"/>
                </a:solidFill>
                <a:latin typeface="Times New Roman" panose="02020603050405020304" pitchFamily="18" charset="0"/>
                <a:cs typeface="Times New Roman" panose="02020603050405020304" pitchFamily="18" charset="0"/>
              </a:rPr>
              <a:t/>
            </a:r>
            <a:br>
              <a:rPr lang="ru-RU" sz="2800" b="1" i="1"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1. Ходьба на пятках.</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2. Ходьба на наружном крае стоп.</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3. Ходьба на носках, на носках с поворотом пяток внутрь</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4. Ходьба с согнутыми пальцами стоп.</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5. Ходьба спиной вперед.</a:t>
            </a:r>
            <a:br>
              <a:rPr lang="ru-RU" sz="2400" dirty="0">
                <a:solidFill>
                  <a:srgbClr val="002060"/>
                </a:solidFill>
                <a:latin typeface="Times New Roman" panose="02020603050405020304" pitchFamily="18" charset="0"/>
                <a:cs typeface="Times New Roman" panose="02020603050405020304" pitchFamily="18" charset="0"/>
              </a:rPr>
            </a:br>
            <a:r>
              <a:rPr lang="ru-RU" sz="2800" b="1" i="1" dirty="0">
                <a:solidFill>
                  <a:srgbClr val="002060"/>
                </a:solidFill>
                <a:latin typeface="Times New Roman" panose="02020603050405020304" pitchFamily="18" charset="0"/>
                <a:cs typeface="Times New Roman" panose="02020603050405020304" pitchFamily="18" charset="0"/>
              </a:rPr>
              <a:t>Упражнения в положении </a:t>
            </a:r>
            <a:r>
              <a:rPr lang="ru-RU" sz="2800" b="1" i="1" dirty="0" smtClean="0">
                <a:solidFill>
                  <a:srgbClr val="002060"/>
                </a:solidFill>
                <a:latin typeface="Times New Roman" panose="02020603050405020304" pitchFamily="18" charset="0"/>
                <a:cs typeface="Times New Roman" panose="02020603050405020304" pitchFamily="18" charset="0"/>
              </a:rPr>
              <a:t>стоя:</a:t>
            </a:r>
            <a:r>
              <a:rPr lang="ru-RU" sz="2800" b="1" i="1" dirty="0">
                <a:solidFill>
                  <a:srgbClr val="002060"/>
                </a:solidFill>
                <a:latin typeface="Times New Roman" panose="02020603050405020304" pitchFamily="18" charset="0"/>
                <a:cs typeface="Times New Roman" panose="02020603050405020304" pitchFamily="18" charset="0"/>
              </a:rPr>
              <a:t/>
            </a:r>
            <a:br>
              <a:rPr lang="ru-RU" sz="2800" b="1" i="1"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1.Стоя</a:t>
            </a:r>
            <a:r>
              <a:rPr lang="ru-RU" sz="2400" dirty="0">
                <a:solidFill>
                  <a:srgbClr val="002060"/>
                </a:solidFill>
                <a:latin typeface="Times New Roman" panose="02020603050405020304" pitchFamily="18" charset="0"/>
                <a:cs typeface="Times New Roman" panose="02020603050405020304" pitchFamily="18" charset="0"/>
              </a:rPr>
              <a:t>, стопы параллельно, руки на поясе: </a:t>
            </a:r>
            <a:r>
              <a:rPr lang="ru-RU" sz="2400" dirty="0" smtClean="0">
                <a:solidFill>
                  <a:srgbClr val="002060"/>
                </a:solidFill>
                <a:latin typeface="Times New Roman" panose="02020603050405020304" pitchFamily="18" charset="0"/>
                <a:cs typeface="Times New Roman" panose="02020603050405020304" pitchFamily="18" charset="0"/>
              </a:rPr>
              <a:t>постепенное перекатывание стоп с пятки на носок;</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2.Одновременный </a:t>
            </a:r>
            <a:r>
              <a:rPr lang="ru-RU" sz="2400" dirty="0">
                <a:solidFill>
                  <a:srgbClr val="002060"/>
                </a:solidFill>
                <a:latin typeface="Times New Roman" panose="02020603050405020304" pitchFamily="18" charset="0"/>
                <a:cs typeface="Times New Roman" panose="02020603050405020304" pitchFamily="18" charset="0"/>
              </a:rPr>
              <a:t>подъём одной ноги на пятку, второй на носок с </a:t>
            </a:r>
            <a:r>
              <a:rPr lang="ru-RU" sz="2400">
                <a:solidFill>
                  <a:srgbClr val="002060"/>
                </a:solidFill>
                <a:latin typeface="Times New Roman" panose="02020603050405020304" pitchFamily="18" charset="0"/>
                <a:cs typeface="Times New Roman" panose="02020603050405020304" pitchFamily="18" charset="0"/>
              </a:rPr>
              <a:t>чередованием </a:t>
            </a:r>
            <a:r>
              <a:rPr lang="ru-RU" sz="2400" smtClean="0">
                <a:solidFill>
                  <a:srgbClr val="002060"/>
                </a:solidFill>
                <a:latin typeface="Times New Roman" panose="02020603050405020304" pitchFamily="18" charset="0"/>
                <a:cs typeface="Times New Roman" panose="02020603050405020304" pitchFamily="18" charset="0"/>
              </a:rPr>
              <a:t>положения ног;</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smtClean="0">
                <a:solidFill>
                  <a:srgbClr val="002060"/>
                </a:solidFill>
                <a:latin typeface="Times New Roman" panose="02020603050405020304" pitchFamily="18" charset="0"/>
                <a:cs typeface="Times New Roman" panose="02020603050405020304" pitchFamily="18" charset="0"/>
              </a:rPr>
              <a:t>3.Стоя, ноги вместе, руки на пояс: </a:t>
            </a:r>
            <a:r>
              <a:rPr lang="ru-RU" sz="2400" dirty="0">
                <a:solidFill>
                  <a:srgbClr val="002060"/>
                </a:solidFill>
                <a:latin typeface="Times New Roman" panose="02020603050405020304" pitchFamily="18" charset="0"/>
                <a:cs typeface="Times New Roman" panose="02020603050405020304" pitchFamily="18" charset="0"/>
              </a:rPr>
              <a:t>разведение </a:t>
            </a:r>
            <a:r>
              <a:rPr lang="ru-RU" sz="2400" dirty="0" smtClean="0">
                <a:solidFill>
                  <a:srgbClr val="002060"/>
                </a:solidFill>
                <a:latin typeface="Times New Roman" panose="02020603050405020304" pitchFamily="18" charset="0"/>
                <a:cs typeface="Times New Roman" panose="02020603050405020304" pitchFamily="18" charset="0"/>
              </a:rPr>
              <a:t>пяток в стороны и соединение пяток вместе;</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r>
              <a:rPr lang="ru-RU" sz="2400" dirty="0">
                <a:solidFill>
                  <a:srgbClr val="002060"/>
                </a:solidFill>
                <a:latin typeface="Times New Roman" panose="02020603050405020304" pitchFamily="18" charset="0"/>
                <a:cs typeface="Times New Roman" panose="02020603050405020304" pitchFamily="18" charset="0"/>
              </a:rPr>
              <a:t>4</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Полуприседание и приседание на носках;</a:t>
            </a:r>
          </a:p>
        </p:txBody>
      </p:sp>
    </p:spTree>
    <p:extLst>
      <p:ext uri="{BB962C8B-B14F-4D97-AF65-F5344CB8AC3E}">
        <p14:creationId xmlns:p14="http://schemas.microsoft.com/office/powerpoint/2010/main" val="173869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 y="0"/>
            <a:ext cx="12214859" cy="6858000"/>
          </a:xfrm>
        </p:spPr>
      </p:pic>
      <p:sp>
        <p:nvSpPr>
          <p:cNvPr id="2" name="Заголовок 1"/>
          <p:cNvSpPr>
            <a:spLocks noGrp="1"/>
          </p:cNvSpPr>
          <p:nvPr>
            <p:ph type="title"/>
          </p:nvPr>
        </p:nvSpPr>
        <p:spPr>
          <a:xfrm>
            <a:off x="251460" y="365125"/>
            <a:ext cx="11567160" cy="4915535"/>
          </a:xfrm>
        </p:spPr>
        <p:txBody>
          <a:bodyPr>
            <a:noAutofit/>
          </a:bodyPr>
          <a:lstStyle/>
          <a:p>
            <a:r>
              <a:rPr lang="ru-RU" sz="3200" b="1" i="1" u="sng" dirty="0">
                <a:solidFill>
                  <a:srgbClr val="002060"/>
                </a:solidFill>
                <a:latin typeface="Times New Roman" panose="02020603050405020304" pitchFamily="18" charset="0"/>
                <a:cs typeface="Times New Roman" panose="02020603050405020304" pitchFamily="18" charset="0"/>
              </a:rPr>
              <a:t>Упражнения в положении сидя на </a:t>
            </a:r>
            <a:r>
              <a:rPr lang="ru-RU" sz="3200" b="1" i="1" u="sng" dirty="0" smtClean="0">
                <a:solidFill>
                  <a:srgbClr val="002060"/>
                </a:solidFill>
                <a:latin typeface="Times New Roman" panose="02020603050405020304" pitchFamily="18" charset="0"/>
                <a:cs typeface="Times New Roman" panose="02020603050405020304" pitchFamily="18" charset="0"/>
              </a:rPr>
              <a:t>полу:</a:t>
            </a:r>
            <a:r>
              <a:rPr lang="ru-RU" sz="3200" b="1" i="1" u="sng" dirty="0">
                <a:solidFill>
                  <a:srgbClr val="002060"/>
                </a:solidFill>
                <a:latin typeface="Times New Roman" panose="02020603050405020304" pitchFamily="18" charset="0"/>
                <a:cs typeface="Times New Roman" panose="02020603050405020304" pitchFamily="18" charset="0"/>
              </a:rPr>
              <a:t/>
            </a:r>
            <a:br>
              <a:rPr lang="ru-RU" sz="3200" b="1" i="1" u="sng"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1. Поочередно и одновременно оттягивать носки стоп на себя и от себя.</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2. Согнуть ноги в коленях, упереться стопами о пол. Разводить пятки в стороны и возвращаться в и. п.</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3. Согнуть ноги в коленях, упереться стопами о пол. Поочередное </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приподнимание пяток от </a:t>
            </a:r>
            <a:r>
              <a:rPr lang="ru-RU" sz="2800" b="1" dirty="0" smtClean="0">
                <a:solidFill>
                  <a:srgbClr val="002060"/>
                </a:solidFill>
                <a:latin typeface="Times New Roman" panose="02020603050405020304" pitchFamily="18" charset="0"/>
                <a:cs typeface="Times New Roman" panose="02020603050405020304" pitchFamily="18" charset="0"/>
              </a:rPr>
              <a:t>пола.</a:t>
            </a:r>
            <a:r>
              <a:rPr lang="ru-RU" sz="2800" b="1" dirty="0">
                <a:solidFill>
                  <a:srgbClr val="002060"/>
                </a:solidFill>
                <a:latin typeface="Times New Roman" panose="02020603050405020304" pitchFamily="18" charset="0"/>
                <a:cs typeface="Times New Roman" panose="02020603050405020304" pitchFamily="18" charset="0"/>
              </a:rPr>
              <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4. Ноги согнуты в коленных суставах, </a:t>
            </a:r>
            <a:r>
              <a:rPr lang="ru-RU" sz="2800" b="1" dirty="0" smtClean="0">
                <a:solidFill>
                  <a:srgbClr val="002060"/>
                </a:solidFill>
                <a:latin typeface="Times New Roman" panose="02020603050405020304" pitchFamily="18" charset="0"/>
                <a:cs typeface="Times New Roman" panose="02020603050405020304" pitchFamily="18" charset="0"/>
              </a:rPr>
              <a:t>колени </a:t>
            </a:r>
            <a:r>
              <a:rPr lang="ru-RU" sz="2800" b="1" dirty="0">
                <a:solidFill>
                  <a:srgbClr val="002060"/>
                </a:solidFill>
                <a:latin typeface="Times New Roman" panose="02020603050405020304" pitchFamily="18" charset="0"/>
                <a:cs typeface="Times New Roman" panose="02020603050405020304" pitchFamily="18" charset="0"/>
              </a:rPr>
              <a:t>разведены, стопы соприкасаются друг с другом по подошвенной поверхности. Отведение </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пяток </a:t>
            </a:r>
            <a:r>
              <a:rPr lang="ru-RU" sz="2800" b="1" dirty="0" smtClean="0">
                <a:solidFill>
                  <a:srgbClr val="002060"/>
                </a:solidFill>
                <a:latin typeface="Times New Roman" panose="02020603050405020304" pitchFamily="18" charset="0"/>
                <a:cs typeface="Times New Roman" panose="02020603050405020304" pitchFamily="18" charset="0"/>
              </a:rPr>
              <a:t>в стороны и соединение пяток с </a:t>
            </a:r>
            <a:r>
              <a:rPr lang="ru-RU" sz="2800" b="1" dirty="0">
                <a:solidFill>
                  <a:srgbClr val="002060"/>
                </a:solidFill>
                <a:latin typeface="Times New Roman" panose="02020603050405020304" pitchFamily="18" charset="0"/>
                <a:cs typeface="Times New Roman" panose="02020603050405020304" pitchFamily="18" charset="0"/>
              </a:rPr>
              <a:t>упором на пальцы стоп.</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5. Скользящие движения стопы одной ноги по голени другой, с одновременным охватом поверхности голени. То же </a:t>
            </a:r>
            <a:r>
              <a:rPr lang="ru-RU" sz="2800" b="1" dirty="0" smtClean="0">
                <a:solidFill>
                  <a:srgbClr val="002060"/>
                </a:solidFill>
                <a:latin typeface="Times New Roman" panose="02020603050405020304" pitchFamily="18" charset="0"/>
                <a:cs typeface="Times New Roman" panose="02020603050405020304" pitchFamily="18" charset="0"/>
              </a:rPr>
              <a:t>самое другой </a:t>
            </a:r>
            <a:r>
              <a:rPr lang="ru-RU" sz="2800" b="1" dirty="0">
                <a:solidFill>
                  <a:srgbClr val="002060"/>
                </a:solidFill>
                <a:latin typeface="Times New Roman" panose="02020603050405020304" pitchFamily="18" charset="0"/>
                <a:cs typeface="Times New Roman" panose="02020603050405020304" pitchFamily="18" charset="0"/>
              </a:rPr>
              <a:t>ногой.</a:t>
            </a:r>
            <a:r>
              <a:rPr lang="ru-RU" sz="2400" dirty="0">
                <a:solidFill>
                  <a:srgbClr val="002060"/>
                </a:solidFill>
                <a:latin typeface="Times New Roman" panose="02020603050405020304" pitchFamily="18" charset="0"/>
                <a:cs typeface="Times New Roman" panose="02020603050405020304" pitchFamily="18" charset="0"/>
              </a:rPr>
              <a:t/>
            </a:r>
            <a:br>
              <a:rPr lang="ru-RU" sz="2400" dirty="0">
                <a:solidFill>
                  <a:srgbClr val="002060"/>
                </a:solidFill>
                <a:latin typeface="Times New Roman" panose="02020603050405020304" pitchFamily="18" charset="0"/>
                <a:cs typeface="Times New Roman" panose="02020603050405020304" pitchFamily="18" charset="0"/>
              </a:rPr>
            </a:b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0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297180" y="365125"/>
            <a:ext cx="11430000" cy="4206875"/>
          </a:xfrm>
        </p:spPr>
        <p:txBody>
          <a:bodyPr>
            <a:noAutofit/>
          </a:bodyPr>
          <a:lstStyle/>
          <a:p>
            <a:r>
              <a:rPr lang="ru-RU" sz="2800" b="1" dirty="0">
                <a:solidFill>
                  <a:srgbClr val="002060"/>
                </a:solidFill>
                <a:latin typeface="Times New Roman" panose="02020603050405020304" pitchFamily="18" charset="0"/>
                <a:cs typeface="Times New Roman" panose="02020603050405020304" pitchFamily="18" charset="0"/>
              </a:rPr>
              <a:t>6. Сидя, ноги согнуты в коленных суставах, стопы стоят параллельно. Приподнимание пяток </a:t>
            </a:r>
            <a:r>
              <a:rPr lang="ru-RU" sz="2800" b="1" dirty="0" smtClean="0">
                <a:solidFill>
                  <a:srgbClr val="002060"/>
                </a:solidFill>
                <a:latin typeface="Times New Roman" panose="02020603050405020304" pitchFamily="18" charset="0"/>
                <a:cs typeface="Times New Roman" panose="02020603050405020304" pitchFamily="18" charset="0"/>
              </a:rPr>
              <a:t>от пола вместе и </a:t>
            </a:r>
            <a:r>
              <a:rPr lang="ru-RU" sz="2800" b="1" dirty="0">
                <a:solidFill>
                  <a:srgbClr val="002060"/>
                </a:solidFill>
                <a:latin typeface="Times New Roman" panose="02020603050405020304" pitchFamily="18" charset="0"/>
                <a:cs typeface="Times New Roman" panose="02020603050405020304" pitchFamily="18" charset="0"/>
              </a:rPr>
              <a:t>попеременно.</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7</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Захватывание пальцами стоп мелких предметов и перекладывание их на другую сторону. Тоже пальцами стоп другой ноги.</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8</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Захват и удержание мяча (среднего размера) двумя стопами, перекладывание с места на место.</a:t>
            </a:r>
            <a:br>
              <a:rPr lang="ru-RU" sz="2800" b="1" dirty="0">
                <a:solidFill>
                  <a:srgbClr val="002060"/>
                </a:solidFill>
                <a:latin typeface="Times New Roman" panose="02020603050405020304" pitchFamily="18" charset="0"/>
                <a:cs typeface="Times New Roman" panose="02020603050405020304" pitchFamily="18" charset="0"/>
              </a:rPr>
            </a:br>
            <a:endParaRPr lang="ru-RU" sz="2800" b="1" dirty="0">
              <a:solidFill>
                <a:srgbClr val="002060"/>
              </a:solidFill>
            </a:endParaRPr>
          </a:p>
        </p:txBody>
      </p:sp>
    </p:spTree>
    <p:extLst>
      <p:ext uri="{BB962C8B-B14F-4D97-AF65-F5344CB8AC3E}">
        <p14:creationId xmlns:p14="http://schemas.microsoft.com/office/powerpoint/2010/main" val="365243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838200" y="365125"/>
            <a:ext cx="10515600" cy="4709795"/>
          </a:xfrm>
        </p:spPr>
        <p:txBody>
          <a:bodyPr>
            <a:noAutofit/>
          </a:bodyPr>
          <a:lstStyle/>
          <a:p>
            <a:r>
              <a:rPr lang="ru-RU" sz="3600" b="1" i="1" u="sng" dirty="0">
                <a:solidFill>
                  <a:srgbClr val="002060"/>
                </a:solidFill>
                <a:latin typeface="Times New Roman" panose="02020603050405020304" pitchFamily="18" charset="0"/>
                <a:cs typeface="Times New Roman" panose="02020603050405020304" pitchFamily="18" charset="0"/>
              </a:rPr>
              <a:t>Упражнения на массажном </a:t>
            </a:r>
            <a:r>
              <a:rPr lang="ru-RU" sz="3600" b="1" i="1" u="sng" dirty="0" smtClean="0">
                <a:solidFill>
                  <a:srgbClr val="002060"/>
                </a:solidFill>
                <a:latin typeface="Times New Roman" panose="02020603050405020304" pitchFamily="18" charset="0"/>
                <a:cs typeface="Times New Roman" panose="02020603050405020304" pitchFamily="18" charset="0"/>
              </a:rPr>
              <a:t>коврике:</a:t>
            </a:r>
            <a:r>
              <a:rPr lang="ru-RU" sz="3600" b="1" i="1" u="sng" dirty="0">
                <a:solidFill>
                  <a:srgbClr val="002060"/>
                </a:solidFill>
                <a:latin typeface="Times New Roman" panose="02020603050405020304" pitchFamily="18" charset="0"/>
                <a:cs typeface="Times New Roman" panose="02020603050405020304" pitchFamily="18" charset="0"/>
              </a:rPr>
              <a:t/>
            </a:r>
            <a:br>
              <a:rPr lang="ru-RU" sz="3600" b="1" i="1" u="sng"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1</a:t>
            </a:r>
            <a:r>
              <a:rPr lang="ru-RU" sz="3600" b="1" i="1" dirty="0" smtClean="0">
                <a:solidFill>
                  <a:srgbClr val="002060"/>
                </a:solidFill>
                <a:latin typeface="Times New Roman" panose="02020603050405020304" pitchFamily="18" charset="0"/>
                <a:cs typeface="Times New Roman" panose="02020603050405020304" pitchFamily="18" charset="0"/>
              </a:rPr>
              <a:t>.</a:t>
            </a:r>
            <a:r>
              <a:rPr lang="ru-RU" sz="3200" b="1" dirty="0" smtClean="0">
                <a:solidFill>
                  <a:srgbClr val="002060"/>
                </a:solidFill>
                <a:latin typeface="Times New Roman" panose="02020603050405020304" pitchFamily="18" charset="0"/>
                <a:cs typeface="Times New Roman" panose="02020603050405020304" pitchFamily="18" charset="0"/>
              </a:rPr>
              <a:t>Ходьба </a:t>
            </a:r>
            <a:r>
              <a:rPr lang="ru-RU" sz="3200" b="1" dirty="0">
                <a:solidFill>
                  <a:srgbClr val="002060"/>
                </a:solidFill>
                <a:latin typeface="Times New Roman" panose="02020603050405020304" pitchFamily="18" charset="0"/>
                <a:cs typeface="Times New Roman" panose="02020603050405020304" pitchFamily="18" charset="0"/>
              </a:rPr>
              <a:t>медленная с глубоким перекатом </a:t>
            </a:r>
            <a:r>
              <a:rPr lang="ru-RU" sz="3200" b="1" dirty="0" smtClean="0">
                <a:solidFill>
                  <a:srgbClr val="002060"/>
                </a:solidFill>
                <a:latin typeface="Times New Roman" panose="02020603050405020304" pitchFamily="18" charset="0"/>
                <a:cs typeface="Times New Roman" panose="02020603050405020304" pitchFamily="18" charset="0"/>
              </a:rPr>
              <a:t>стопы с пятки на носок.</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2. Ходьба на носках, на наружных краях стопы.</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3. Перекаты с носков на пятки и обратно.</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4. Приставные пружинящие шаги .</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5. Легкие поскоки, прыжковые упражнения</a:t>
            </a:r>
            <a:r>
              <a:rPr lang="ru-RU" sz="3200" b="1" dirty="0" smtClean="0">
                <a:solidFill>
                  <a:srgbClr val="002060"/>
                </a:solidFill>
                <a:latin typeface="Times New Roman" panose="02020603050405020304" pitchFamily="18" charset="0"/>
                <a:cs typeface="Times New Roman" panose="02020603050405020304" pitchFamily="18" charset="0"/>
              </a:rPr>
              <a:t>.</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r>
              <a:rPr lang="ru-RU" sz="3600" b="1" i="1" u="sng" dirty="0">
                <a:solidFill>
                  <a:srgbClr val="002060"/>
                </a:solidFill>
                <a:latin typeface="Times New Roman" panose="02020603050405020304" pitchFamily="18" charset="0"/>
                <a:cs typeface="Times New Roman" panose="02020603050405020304" pitchFamily="18" charset="0"/>
              </a:rPr>
              <a:t>Упражнения сидя на </a:t>
            </a:r>
            <a:r>
              <a:rPr lang="ru-RU" sz="3600" b="1" i="1" u="sng" dirty="0" smtClean="0">
                <a:solidFill>
                  <a:srgbClr val="002060"/>
                </a:solidFill>
                <a:latin typeface="Times New Roman" panose="02020603050405020304" pitchFamily="18" charset="0"/>
                <a:cs typeface="Times New Roman" panose="02020603050405020304" pitchFamily="18" charset="0"/>
              </a:rPr>
              <a:t>стульчике:</a:t>
            </a:r>
            <a:r>
              <a:rPr lang="ru-RU" sz="3600" b="1" i="1" u="sng" dirty="0">
                <a:solidFill>
                  <a:srgbClr val="002060"/>
                </a:solidFill>
                <a:latin typeface="Times New Roman" panose="02020603050405020304" pitchFamily="18" charset="0"/>
                <a:cs typeface="Times New Roman" panose="02020603050405020304" pitchFamily="18" charset="0"/>
              </a:rPr>
              <a:t/>
            </a:r>
            <a:br>
              <a:rPr lang="ru-RU" sz="3600" b="1" i="1" u="sng" dirty="0">
                <a:solidFill>
                  <a:srgbClr val="002060"/>
                </a:solidFill>
                <a:latin typeface="Times New Roman" panose="02020603050405020304" pitchFamily="18" charset="0"/>
                <a:cs typeface="Times New Roman" panose="02020603050405020304" pitchFamily="18" charset="0"/>
              </a:rPr>
            </a:br>
            <a:r>
              <a:rPr lang="ru-RU" sz="3600" b="1" i="1" dirty="0" smtClean="0">
                <a:solidFill>
                  <a:srgbClr val="002060"/>
                </a:solidFill>
                <a:latin typeface="Times New Roman" panose="02020603050405020304" pitchFamily="18" charset="0"/>
                <a:cs typeface="Times New Roman" panose="02020603050405020304" pitchFamily="18" charset="0"/>
              </a:rPr>
              <a:t>1.</a:t>
            </a:r>
            <a:r>
              <a:rPr lang="ru-RU" sz="3200" b="1" dirty="0" smtClean="0">
                <a:solidFill>
                  <a:srgbClr val="002060"/>
                </a:solidFill>
                <a:latin typeface="Times New Roman" panose="02020603050405020304" pitchFamily="18" charset="0"/>
                <a:cs typeface="Times New Roman" panose="02020603050405020304" pitchFamily="18" charset="0"/>
              </a:rPr>
              <a:t>Собирание </a:t>
            </a:r>
            <a:r>
              <a:rPr lang="ru-RU" sz="3200" b="1" dirty="0">
                <a:solidFill>
                  <a:srgbClr val="002060"/>
                </a:solidFill>
                <a:latin typeface="Times New Roman" panose="02020603050405020304" pitchFamily="18" charset="0"/>
                <a:cs typeface="Times New Roman" panose="02020603050405020304" pitchFamily="18" charset="0"/>
              </a:rPr>
              <a:t>с пола мелких предметов (карандашей) или ткани пальцами ног.</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2. Катание </a:t>
            </a:r>
            <a:r>
              <a:rPr lang="ru-RU" sz="3200" b="1" dirty="0" smtClean="0">
                <a:solidFill>
                  <a:srgbClr val="002060"/>
                </a:solidFill>
                <a:latin typeface="Times New Roman" panose="02020603050405020304" pitchFamily="18" charset="0"/>
                <a:cs typeface="Times New Roman" panose="02020603050405020304" pitchFamily="18" charset="0"/>
              </a:rPr>
              <a:t>карандашей всей ступней.</a:t>
            </a:r>
            <a:r>
              <a:rPr lang="ru-RU" sz="3200" b="1" dirty="0">
                <a:solidFill>
                  <a:srgbClr val="002060"/>
                </a:solidFill>
                <a:latin typeface="Times New Roman" panose="02020603050405020304" pitchFamily="18" charset="0"/>
                <a:cs typeface="Times New Roman" panose="02020603050405020304" pitchFamily="18" charset="0"/>
              </a:rPr>
              <a:t/>
            </a:r>
            <a:br>
              <a:rPr lang="ru-RU" sz="3200" b="1" dirty="0">
                <a:solidFill>
                  <a:srgbClr val="002060"/>
                </a:solidFill>
                <a:latin typeface="Times New Roman" panose="02020603050405020304" pitchFamily="18" charset="0"/>
                <a:cs typeface="Times New Roman" panose="02020603050405020304" pitchFamily="18" charset="0"/>
              </a:rPr>
            </a:br>
            <a:endParaRPr lang="ru-RU"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06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
            <a:ext cx="12192000" cy="6949439"/>
          </a:xfrm>
        </p:spPr>
      </p:pic>
      <p:sp>
        <p:nvSpPr>
          <p:cNvPr id="2" name="Заголовок 1"/>
          <p:cNvSpPr>
            <a:spLocks noGrp="1"/>
          </p:cNvSpPr>
          <p:nvPr>
            <p:ph type="title"/>
          </p:nvPr>
        </p:nvSpPr>
        <p:spPr>
          <a:xfrm>
            <a:off x="342900" y="0"/>
            <a:ext cx="8983980" cy="6857999"/>
          </a:xfrm>
        </p:spPr>
        <p:txBody>
          <a:bodyPr>
            <a:normAutofit fontScale="90000"/>
          </a:bodyPr>
          <a:lstStyle/>
          <a:p>
            <a:r>
              <a:rPr lang="ru-RU" sz="3100" b="1" i="1" dirty="0">
                <a:solidFill>
                  <a:srgbClr val="002060"/>
                </a:solidFill>
                <a:latin typeface="Times New Roman" panose="02020603050405020304" pitchFamily="18" charset="0"/>
                <a:cs typeface="Times New Roman" panose="02020603050405020304" pitchFamily="18" charset="0"/>
              </a:rPr>
              <a:t>Комплекс с различными </a:t>
            </a:r>
            <a:r>
              <a:rPr lang="ru-RU" sz="3100" b="1" i="1" dirty="0" smtClean="0">
                <a:solidFill>
                  <a:srgbClr val="002060"/>
                </a:solidFill>
                <a:latin typeface="Times New Roman" panose="02020603050405020304" pitchFamily="18" charset="0"/>
                <a:cs typeface="Times New Roman" panose="02020603050405020304" pitchFamily="18" charset="0"/>
              </a:rPr>
              <a:t>предметами:</a:t>
            </a:r>
            <a:r>
              <a:rPr lang="ru-RU" sz="2400" b="1" dirty="0">
                <a:solidFill>
                  <a:srgbClr val="002060"/>
                </a:solidFill>
                <a:latin typeface="Times New Roman" panose="02020603050405020304" pitchFamily="18" charset="0"/>
                <a:cs typeface="Times New Roman" panose="02020603050405020304" pitchFamily="18" charset="0"/>
              </a:rPr>
              <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1.«Каток</a:t>
            </a:r>
            <a:r>
              <a:rPr lang="ru-RU" sz="2400" b="1" dirty="0">
                <a:solidFill>
                  <a:srgbClr val="002060"/>
                </a:solidFill>
                <a:latin typeface="Times New Roman" panose="02020603050405020304" pitchFamily="18" charset="0"/>
                <a:cs typeface="Times New Roman" panose="02020603050405020304" pitchFamily="18" charset="0"/>
              </a:rPr>
              <a:t>» — </a:t>
            </a:r>
            <a:r>
              <a:rPr lang="ru-RU" sz="2400" b="1" dirty="0" err="1" smtClean="0">
                <a:solidFill>
                  <a:srgbClr val="002060"/>
                </a:solidFill>
                <a:latin typeface="Times New Roman" panose="02020603050405020304" pitchFamily="18" charset="0"/>
                <a:cs typeface="Times New Roman" panose="02020603050405020304" pitchFamily="18" charset="0"/>
              </a:rPr>
              <a:t>И.п</a:t>
            </a:r>
            <a:r>
              <a:rPr lang="ru-RU" sz="2400" b="1" dirty="0" smtClean="0">
                <a:solidFill>
                  <a:srgbClr val="002060"/>
                </a:solidFill>
                <a:latin typeface="Times New Roman" panose="02020603050405020304" pitchFamily="18" charset="0"/>
                <a:cs typeface="Times New Roman" panose="02020603050405020304" pitchFamily="18" charset="0"/>
              </a:rPr>
              <a:t>. –стоя, руки  на поясе. Ребенок </a:t>
            </a:r>
            <a:r>
              <a:rPr lang="ru-RU" sz="2400" b="1" dirty="0">
                <a:solidFill>
                  <a:srgbClr val="002060"/>
                </a:solidFill>
                <a:latin typeface="Times New Roman" panose="02020603050405020304" pitchFamily="18" charset="0"/>
                <a:cs typeface="Times New Roman" panose="02020603050405020304" pitchFamily="18" charset="0"/>
              </a:rPr>
              <a:t>катет вперед-назад мяч, валик или палку. Упражнения выполняются сначала одной, затем другой ногой.</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cs typeface="Times New Roman" panose="02020603050405020304" pitchFamily="18" charset="0"/>
              </a:rPr>
              <a:t>2. «Разбойник» — </a:t>
            </a:r>
            <a:r>
              <a:rPr lang="ru-RU" sz="2400" b="1" dirty="0" err="1" smtClean="0">
                <a:solidFill>
                  <a:srgbClr val="002060"/>
                </a:solidFill>
                <a:latin typeface="Times New Roman" panose="02020603050405020304" pitchFamily="18" charset="0"/>
                <a:cs typeface="Times New Roman" panose="02020603050405020304" pitchFamily="18" charset="0"/>
              </a:rPr>
              <a:t>И.п</a:t>
            </a:r>
            <a:r>
              <a:rPr lang="ru-RU" sz="2400" b="1" dirty="0" smtClean="0">
                <a:solidFill>
                  <a:srgbClr val="002060"/>
                </a:solidFill>
                <a:latin typeface="Times New Roman" panose="02020603050405020304" pitchFamily="18" charset="0"/>
                <a:cs typeface="Times New Roman" panose="02020603050405020304" pitchFamily="18" charset="0"/>
              </a:rPr>
              <a:t>.- сидя </a:t>
            </a:r>
            <a:r>
              <a:rPr lang="ru-RU" sz="2400" b="1" dirty="0">
                <a:solidFill>
                  <a:srgbClr val="002060"/>
                </a:solidFill>
                <a:latin typeface="Times New Roman" panose="02020603050405020304" pitchFamily="18" charset="0"/>
                <a:cs typeface="Times New Roman" panose="02020603050405020304" pitchFamily="18" charset="0"/>
              </a:rPr>
              <a:t>на полу с согнутыми </a:t>
            </a:r>
            <a:r>
              <a:rPr lang="ru-RU" sz="2400" b="1" dirty="0" smtClean="0">
                <a:solidFill>
                  <a:srgbClr val="002060"/>
                </a:solidFill>
                <a:latin typeface="Times New Roman" panose="02020603050405020304" pitchFamily="18" charset="0"/>
                <a:cs typeface="Times New Roman" panose="02020603050405020304" pitchFamily="18" charset="0"/>
              </a:rPr>
              <a:t>ногами, опора на ладошки. </a:t>
            </a:r>
            <a:r>
              <a:rPr lang="ru-RU" sz="2400" b="1" dirty="0">
                <a:solidFill>
                  <a:srgbClr val="002060"/>
                </a:solidFill>
                <a:latin typeface="Times New Roman" panose="02020603050405020304" pitchFamily="18" charset="0"/>
                <a:cs typeface="Times New Roman" panose="02020603050405020304" pitchFamily="18" charset="0"/>
              </a:rPr>
              <a:t>Пятки плотно прижаты к полу и не отрываются от него в течение всего времени выполнения упражнения. Движениями пальцев ноги ребенок старается подтащить по полу полотенце (или салфетку) на которой лежит груз (камень), сначала одной. Затем другой ногой.</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cs typeface="Times New Roman" panose="02020603050405020304" pitchFamily="18" charset="0"/>
              </a:rPr>
              <a:t>3. «Сборщик» — </a:t>
            </a:r>
            <a:r>
              <a:rPr lang="ru-RU" sz="2400" b="1" dirty="0" err="1" smtClean="0">
                <a:solidFill>
                  <a:srgbClr val="002060"/>
                </a:solidFill>
                <a:latin typeface="Times New Roman" panose="02020603050405020304" pitchFamily="18" charset="0"/>
                <a:cs typeface="Times New Roman" panose="02020603050405020304" pitchFamily="18" charset="0"/>
              </a:rPr>
              <a:t>И.п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сидя на полу с согнутыми </a:t>
            </a:r>
            <a:r>
              <a:rPr lang="ru-RU" sz="2400" b="1" dirty="0">
                <a:solidFill>
                  <a:srgbClr val="002060"/>
                </a:solidFill>
                <a:latin typeface="Times New Roman" panose="02020603050405020304" pitchFamily="18" charset="0"/>
                <a:cs typeface="Times New Roman" panose="02020603050405020304" pitchFamily="18" charset="0"/>
              </a:rPr>
              <a:t>ногами, опора на ладошки. </a:t>
            </a:r>
            <a:r>
              <a:rPr lang="ru-RU" sz="2400" b="1" dirty="0" smtClean="0">
                <a:solidFill>
                  <a:srgbClr val="002060"/>
                </a:solidFill>
                <a:latin typeface="Times New Roman" panose="02020603050405020304" pitchFamily="18" charset="0"/>
                <a:cs typeface="Times New Roman" panose="02020603050405020304" pitchFamily="18" charset="0"/>
              </a:rPr>
              <a:t>Ребенок собирает </a:t>
            </a:r>
            <a:r>
              <a:rPr lang="ru-RU" sz="2400" b="1" dirty="0">
                <a:solidFill>
                  <a:srgbClr val="002060"/>
                </a:solidFill>
                <a:latin typeface="Times New Roman" panose="02020603050405020304" pitchFamily="18" charset="0"/>
                <a:cs typeface="Times New Roman" panose="02020603050405020304" pitchFamily="18" charset="0"/>
              </a:rPr>
              <a:t>пальцами одной ноги различные мелкие предметы, разложенные на полу, и складывает их в кучку, одной ногой, затем другой. Следует не допускать падания предметов при переноске.</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cs typeface="Times New Roman" panose="02020603050405020304" pitchFamily="18" charset="0"/>
              </a:rPr>
              <a:t>4. «Художник» — </a:t>
            </a:r>
            <a:r>
              <a:rPr lang="ru-RU" sz="2400" b="1" dirty="0" err="1" smtClean="0">
                <a:solidFill>
                  <a:srgbClr val="002060"/>
                </a:solidFill>
                <a:latin typeface="Times New Roman" panose="02020603050405020304" pitchFamily="18" charset="0"/>
                <a:cs typeface="Times New Roman" panose="02020603050405020304" pitchFamily="18" charset="0"/>
              </a:rPr>
              <a:t>И.п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–сидя на полу с согнутыми ногами, опора на </a:t>
            </a:r>
            <a:r>
              <a:rPr lang="ru-RU" sz="2400" b="1" dirty="0" smtClean="0">
                <a:solidFill>
                  <a:srgbClr val="002060"/>
                </a:solidFill>
                <a:latin typeface="Times New Roman" panose="02020603050405020304" pitchFamily="18" charset="0"/>
                <a:cs typeface="Times New Roman" panose="02020603050405020304" pitchFamily="18" charset="0"/>
              </a:rPr>
              <a:t>ладошки. Ребенок карандашом</a:t>
            </a:r>
            <a:r>
              <a:rPr lang="ru-RU" sz="2400" b="1" dirty="0">
                <a:solidFill>
                  <a:srgbClr val="002060"/>
                </a:solidFill>
                <a:latin typeface="Times New Roman" panose="02020603050405020304" pitchFamily="18" charset="0"/>
                <a:cs typeface="Times New Roman" panose="02020603050405020304" pitchFamily="18" charset="0"/>
              </a:rPr>
              <a:t>, зажатым пальцами ног, рисует на листе бумаги различные фигуры, придерживая лист другой ногой. Упражнение выполняется сначала одной, затем другой ногой.</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cs typeface="Times New Roman" panose="02020603050405020304" pitchFamily="18" charset="0"/>
              </a:rPr>
              <a:t>5. «Носильщик» </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И.п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–сидя на полу с согнутыми ногами, опора на ладошки.  поднять кубик (мешок, мячик) двумя ногами, перенести его вправо, положить на пол. Вернуть кубик </a:t>
            </a:r>
            <a:r>
              <a:rPr lang="ru-RU" sz="2400" b="1" dirty="0" err="1">
                <a:solidFill>
                  <a:srgbClr val="002060"/>
                </a:solidFill>
                <a:latin typeface="Times New Roman" panose="02020603050405020304" pitchFamily="18" charset="0"/>
                <a:cs typeface="Times New Roman" panose="02020603050405020304" pitchFamily="18" charset="0"/>
              </a:rPr>
              <a:t>и</a:t>
            </a:r>
            <a:r>
              <a:rPr lang="ru-RU" sz="2400" b="1" dirty="0" err="1" smtClean="0">
                <a:solidFill>
                  <a:srgbClr val="002060"/>
                </a:solidFill>
                <a:latin typeface="Times New Roman" panose="02020603050405020304" pitchFamily="18" charset="0"/>
                <a:cs typeface="Times New Roman" panose="02020603050405020304" pitchFamily="18" charset="0"/>
              </a:rPr>
              <a:t>.п</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Затем кубик перенести в левую сторону, вернуться в </a:t>
            </a:r>
            <a:r>
              <a:rPr lang="ru-RU" sz="2400" b="1" dirty="0" err="1" smtClean="0">
                <a:solidFill>
                  <a:srgbClr val="002060"/>
                </a:solidFill>
                <a:latin typeface="Times New Roman" panose="02020603050405020304" pitchFamily="18" charset="0"/>
                <a:cs typeface="Times New Roman" panose="02020603050405020304" pitchFamily="18" charset="0"/>
              </a:rPr>
              <a:t>и.п</a:t>
            </a:r>
            <a:r>
              <a:rPr lang="ru-RU" sz="2400" dirty="0" smtClean="0"/>
              <a:t>.</a:t>
            </a:r>
            <a:r>
              <a:rPr lang="ru-RU" sz="2400" dirty="0"/>
              <a:t/>
            </a:r>
            <a:br>
              <a:rPr lang="ru-RU" sz="2400" dirty="0"/>
            </a:br>
            <a:endParaRPr lang="ru-RU" sz="2400" dirty="0"/>
          </a:p>
        </p:txBody>
      </p:sp>
    </p:spTree>
    <p:extLst>
      <p:ext uri="{BB962C8B-B14F-4D97-AF65-F5344CB8AC3E}">
        <p14:creationId xmlns:p14="http://schemas.microsoft.com/office/powerpoint/2010/main" val="3262710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838200" y="365125"/>
            <a:ext cx="10953466" cy="5503412"/>
          </a:xfrm>
        </p:spPr>
        <p:txBody>
          <a:bodyPr>
            <a:normAutofit fontScale="90000"/>
          </a:bodyPr>
          <a:lstStyle/>
          <a:p>
            <a:pPr algn="ctr"/>
            <a:r>
              <a:rPr lang="ru-RU" sz="4000" b="1" u="sng" dirty="0">
                <a:solidFill>
                  <a:srgbClr val="002060"/>
                </a:solidFill>
                <a:latin typeface="Times New Roman" panose="02020603050405020304" pitchFamily="18" charset="0"/>
                <a:cs typeface="Times New Roman" panose="02020603050405020304" pitchFamily="18" charset="0"/>
              </a:rPr>
              <a:t>Самомассаж </a:t>
            </a:r>
            <a:r>
              <a:rPr lang="ru-RU" sz="4000" b="1" u="sng" dirty="0" smtClean="0">
                <a:solidFill>
                  <a:srgbClr val="002060"/>
                </a:solidFill>
                <a:latin typeface="Times New Roman" panose="02020603050405020304" pitchFamily="18" charset="0"/>
                <a:cs typeface="Times New Roman" panose="02020603050405020304" pitchFamily="18" charset="0"/>
              </a:rPr>
              <a:t>стоп:</a:t>
            </a:r>
            <a:r>
              <a:rPr lang="ru-RU" sz="4000" b="1" u="sng" dirty="0">
                <a:solidFill>
                  <a:srgbClr val="002060"/>
                </a:solidFill>
                <a:latin typeface="Times New Roman" panose="02020603050405020304" pitchFamily="18" charset="0"/>
                <a:cs typeface="Times New Roman" panose="02020603050405020304" pitchFamily="18" charset="0"/>
              </a:rPr>
              <a:t/>
            </a:r>
            <a:br>
              <a:rPr lang="ru-RU" sz="4000" b="1" u="sng"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Поглаживание, растирание, разминание, вытягивание пальцев, вибрации, пассивные движения и вращения</a:t>
            </a:r>
            <a:r>
              <a:rPr lang="ru-RU" sz="3600" b="1" dirty="0" smtClean="0">
                <a:solidFill>
                  <a:srgbClr val="002060"/>
                </a:solidFill>
                <a:latin typeface="Times New Roman" panose="02020603050405020304" pitchFamily="18" charset="0"/>
                <a:cs typeface="Times New Roman" panose="02020603050405020304" pitchFamily="18" charset="0"/>
              </a:rPr>
              <a:t>.</a:t>
            </a:r>
            <a:br>
              <a:rPr lang="ru-RU" sz="3600" b="1" dirty="0" smtClean="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
            </a:r>
            <a:br>
              <a:rPr lang="ru-RU" sz="3600" b="1" dirty="0" smtClean="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
            </a:r>
            <a:br>
              <a:rPr lang="ru-RU" sz="3600" b="1" dirty="0" smtClean="0">
                <a:solidFill>
                  <a:srgbClr val="002060"/>
                </a:solidFill>
                <a:latin typeface="Times New Roman" panose="02020603050405020304" pitchFamily="18" charset="0"/>
                <a:cs typeface="Times New Roman" panose="02020603050405020304" pitchFamily="18" charset="0"/>
              </a:rPr>
            </a:br>
            <a:r>
              <a:rPr lang="ru-RU" sz="6700" b="1" dirty="0">
                <a:solidFill>
                  <a:srgbClr val="002060"/>
                </a:solidFill>
                <a:latin typeface="Times New Roman" panose="02020603050405020304" pitchFamily="18" charset="0"/>
                <a:cs typeface="Times New Roman" panose="02020603050405020304" pitchFamily="18" charset="0"/>
              </a:rPr>
              <a:t/>
            </a:r>
            <a:br>
              <a:rPr lang="ru-RU" sz="6700" b="1" dirty="0">
                <a:solidFill>
                  <a:srgbClr val="002060"/>
                </a:solidFill>
                <a:latin typeface="Times New Roman" panose="02020603050405020304" pitchFamily="18" charset="0"/>
                <a:cs typeface="Times New Roman" panose="02020603050405020304" pitchFamily="18" charset="0"/>
              </a:rPr>
            </a:br>
            <a:r>
              <a:rPr lang="ru-RU" sz="6700" dirty="0"/>
              <a:t> </a:t>
            </a:r>
            <a:r>
              <a:rPr lang="ru-RU" dirty="0"/>
              <a:t/>
            </a:r>
            <a:br>
              <a:rPr lang="ru-RU" dirty="0"/>
            </a:br>
            <a:r>
              <a:rPr lang="ru-RU" dirty="0"/>
              <a:t> </a:t>
            </a:r>
            <a:br>
              <a:rPr lang="ru-RU" dirty="0"/>
            </a:b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8928"/>
            <a:ext cx="6144525" cy="3456295"/>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925" y="1948929"/>
            <a:ext cx="5240741" cy="3488692"/>
          </a:xfrm>
          <a:prstGeom prst="rect">
            <a:avLst/>
          </a:prstGeom>
        </p:spPr>
      </p:pic>
    </p:spTree>
    <p:extLst>
      <p:ext uri="{BB962C8B-B14F-4D97-AF65-F5344CB8AC3E}">
        <p14:creationId xmlns:p14="http://schemas.microsoft.com/office/powerpoint/2010/main" val="2249423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838200" y="365125"/>
            <a:ext cx="8060140" cy="6076618"/>
          </a:xfrm>
        </p:spPr>
        <p:txBody>
          <a:bodyPr>
            <a:normAutofit/>
          </a:bodyPr>
          <a:lstStyle/>
          <a:p>
            <a:r>
              <a:rPr lang="ru-RU" sz="2800" b="1" u="sng" dirty="0" smtClean="0">
                <a:latin typeface="Times New Roman" panose="02020603050405020304" pitchFamily="18" charset="0"/>
                <a:cs typeface="Times New Roman" panose="02020603050405020304" pitchFamily="18" charset="0"/>
              </a:rPr>
              <a:t>Литература: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1.«Система </a:t>
            </a:r>
            <a:r>
              <a:rPr lang="ru-RU" sz="2800" dirty="0">
                <a:latin typeface="Times New Roman" panose="02020603050405020304" pitchFamily="18" charset="0"/>
                <a:cs typeface="Times New Roman" panose="02020603050405020304" pitchFamily="18" charset="0"/>
              </a:rPr>
              <a:t>занятий по профилактике нарушений осанки и плоскостопия» - Л.С. </a:t>
            </a:r>
            <a:r>
              <a:rPr lang="ru-RU" sz="2800" dirty="0" err="1">
                <a:latin typeface="Times New Roman" panose="02020603050405020304" pitchFamily="18" charset="0"/>
                <a:cs typeface="Times New Roman" panose="02020603050405020304" pitchFamily="18" charset="0"/>
              </a:rPr>
              <a:t>Асачёва</a:t>
            </a:r>
            <a:r>
              <a:rPr lang="ru-RU" sz="2800" dirty="0">
                <a:latin typeface="Times New Roman" panose="02020603050405020304" pitchFamily="18" charset="0"/>
                <a:cs typeface="Times New Roman" panose="02020603050405020304" pitchFamily="18" charset="0"/>
              </a:rPr>
              <a:t>, О.В. Горбунова Санкт-Петербург ДЕТСТВО-ПРЕСС 2013год</a:t>
            </a:r>
            <a:r>
              <a:rPr lang="ru-RU" sz="2800" dirty="0" smtClean="0">
                <a:latin typeface="Times New Roman" panose="02020603050405020304" pitchFamily="18" charset="0"/>
                <a:cs typeface="Times New Roman" panose="02020603050405020304" pitchFamily="18" charset="0"/>
              </a:rPr>
              <a:t>.</a:t>
            </a:r>
            <a:br>
              <a:rPr lang="ru-RU" sz="2800" dirty="0" smtClean="0">
                <a:latin typeface="Times New Roman" panose="02020603050405020304" pitchFamily="18" charset="0"/>
                <a:cs typeface="Times New Roman" panose="02020603050405020304" pitchFamily="18" charset="0"/>
              </a:rPr>
            </a:br>
            <a:r>
              <a:rPr lang="ru-RU" sz="2800" b="1" u="sng" dirty="0" smtClean="0">
                <a:latin typeface="Times New Roman" panose="02020603050405020304" pitchFamily="18" charset="0"/>
                <a:cs typeface="Times New Roman" panose="02020603050405020304" pitchFamily="18" charset="0"/>
              </a:rPr>
              <a:t>Источник: </a:t>
            </a: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1</a:t>
            </a:r>
            <a:r>
              <a:rPr lang="ru-RU" sz="2800" b="1" dirty="0" smtClean="0">
                <a:latin typeface="Times New Roman" panose="02020603050405020304" pitchFamily="18" charset="0"/>
                <a:cs typeface="Times New Roman" panose="02020603050405020304" pitchFamily="18" charset="0"/>
              </a:rPr>
              <a:t>.</a:t>
            </a:r>
            <a:r>
              <a:rPr lang="en-US" sz="2800" u="sng" dirty="0" smtClean="0">
                <a:latin typeface="Times New Roman" panose="02020603050405020304" pitchFamily="18" charset="0"/>
                <a:cs typeface="Times New Roman" panose="02020603050405020304" pitchFamily="18" charset="0"/>
                <a:hlinkClick r:id="rId3"/>
              </a:rPr>
              <a:t>https</a:t>
            </a:r>
            <a:r>
              <a:rPr lang="ru-RU" sz="2800" u="sng" dirty="0">
                <a:latin typeface="Times New Roman" panose="02020603050405020304" pitchFamily="18" charset="0"/>
                <a:cs typeface="Times New Roman" panose="02020603050405020304" pitchFamily="18" charset="0"/>
                <a:hlinkClick r:id="rId3"/>
              </a:rPr>
              <a:t>://</a:t>
            </a:r>
            <a:r>
              <a:rPr lang="en-US" sz="2800" u="sng" dirty="0" err="1">
                <a:latin typeface="Times New Roman" panose="02020603050405020304" pitchFamily="18" charset="0"/>
                <a:cs typeface="Times New Roman" panose="02020603050405020304" pitchFamily="18" charset="0"/>
                <a:hlinkClick r:id="rId3"/>
              </a:rPr>
              <a:t>nsportal</a:t>
            </a:r>
            <a:r>
              <a:rPr lang="ru-RU" sz="2800" u="sng" dirty="0">
                <a:latin typeface="Times New Roman" panose="02020603050405020304" pitchFamily="18" charset="0"/>
                <a:cs typeface="Times New Roman" panose="02020603050405020304" pitchFamily="18" charset="0"/>
                <a:hlinkClick r:id="rId3"/>
              </a:rPr>
              <a:t>.</a:t>
            </a:r>
            <a:r>
              <a:rPr lang="en-US" sz="2800" u="sng" dirty="0" err="1">
                <a:latin typeface="Times New Roman" panose="02020603050405020304" pitchFamily="18" charset="0"/>
                <a:cs typeface="Times New Roman" panose="02020603050405020304" pitchFamily="18" charset="0"/>
                <a:hlinkClick r:id="rId3"/>
              </a:rPr>
              <a:t>ru</a:t>
            </a:r>
            <a:r>
              <a:rPr lang="ru-RU" sz="2800" u="sng" dirty="0">
                <a:latin typeface="Times New Roman" panose="02020603050405020304" pitchFamily="18" charset="0"/>
                <a:cs typeface="Times New Roman" panose="02020603050405020304" pitchFamily="18" charset="0"/>
                <a:hlinkClick r:id="rId3"/>
              </a:rPr>
              <a:t>/</a:t>
            </a:r>
            <a:r>
              <a:rPr lang="en-US" sz="2800" u="sng" dirty="0" err="1">
                <a:latin typeface="Times New Roman" panose="02020603050405020304" pitchFamily="18" charset="0"/>
                <a:cs typeface="Times New Roman" panose="02020603050405020304" pitchFamily="18" charset="0"/>
                <a:hlinkClick r:id="rId3"/>
              </a:rPr>
              <a:t>detsskii</a:t>
            </a:r>
            <a:r>
              <a:rPr lang="ru-RU" sz="2800" u="sng" dirty="0">
                <a:latin typeface="Times New Roman" panose="02020603050405020304" pitchFamily="18" charset="0"/>
                <a:cs typeface="Times New Roman" panose="02020603050405020304" pitchFamily="18" charset="0"/>
                <a:hlinkClick r:id="rId3"/>
              </a:rPr>
              <a:t>-</a:t>
            </a:r>
            <a:r>
              <a:rPr lang="en-US" sz="2800" u="sng" dirty="0">
                <a:latin typeface="Times New Roman" panose="02020603050405020304" pitchFamily="18" charset="0"/>
                <a:cs typeface="Times New Roman" panose="02020603050405020304" pitchFamily="18" charset="0"/>
                <a:hlinkClick r:id="rId3"/>
              </a:rPr>
              <a:t>sad</a:t>
            </a:r>
            <a:r>
              <a:rPr lang="ru-RU" sz="2800" u="sng" dirty="0">
                <a:latin typeface="Times New Roman" panose="02020603050405020304" pitchFamily="18" charset="0"/>
                <a:cs typeface="Times New Roman" panose="02020603050405020304" pitchFamily="18" charset="0"/>
                <a:hlinkClick r:id="rId3"/>
              </a:rPr>
              <a:t>/</a:t>
            </a:r>
            <a:r>
              <a:rPr lang="en-US" sz="2800" u="sng" dirty="0" err="1">
                <a:latin typeface="Times New Roman" panose="02020603050405020304" pitchFamily="18" charset="0"/>
                <a:cs typeface="Times New Roman" panose="02020603050405020304" pitchFamily="18" charset="0"/>
                <a:hlinkClick r:id="rId3"/>
              </a:rPr>
              <a:t>vospitate</a:t>
            </a:r>
            <a:r>
              <a:rPr lang="ru-RU" sz="2800" dirty="0">
                <a:latin typeface="Times New Roman" panose="02020603050405020304" pitchFamily="18" charset="0"/>
                <a:cs typeface="Times New Roman" panose="02020603050405020304" pitchFamily="18" charset="0"/>
              </a:rPr>
              <a:t>; тема: </a:t>
            </a:r>
            <a:r>
              <a:rPr lang="ru-RU" sz="2800" dirty="0" smtClean="0">
                <a:latin typeface="Times New Roman" panose="02020603050405020304" pitchFamily="18" charset="0"/>
                <a:cs typeface="Times New Roman" panose="02020603050405020304" pitchFamily="18" charset="0"/>
              </a:rPr>
              <a:t>2.«Профилактика плоскостопия в детском саду»;</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en-US" sz="2800" u="sng" dirty="0">
                <a:latin typeface="Times New Roman" panose="02020603050405020304" pitchFamily="18" charset="0"/>
                <a:cs typeface="Times New Roman" panose="02020603050405020304" pitchFamily="18" charset="0"/>
                <a:hlinkClick r:id="rId4"/>
              </a:rPr>
              <a:t>https</a:t>
            </a:r>
            <a:r>
              <a:rPr lang="ru-RU" sz="2800" u="sng" dirty="0">
                <a:latin typeface="Times New Roman" panose="02020603050405020304" pitchFamily="18" charset="0"/>
                <a:cs typeface="Times New Roman" panose="02020603050405020304" pitchFamily="18" charset="0"/>
                <a:hlinkClick r:id="rId4"/>
              </a:rPr>
              <a:t>://</a:t>
            </a:r>
            <a:r>
              <a:rPr lang="en-US" sz="2800" u="sng" dirty="0" err="1">
                <a:latin typeface="Times New Roman" panose="02020603050405020304" pitchFamily="18" charset="0"/>
                <a:cs typeface="Times New Roman" panose="02020603050405020304" pitchFamily="18" charset="0"/>
                <a:hlinkClick r:id="rId4"/>
              </a:rPr>
              <a:t>ped</a:t>
            </a:r>
            <a:r>
              <a:rPr lang="ru-RU" sz="2800" u="sng" dirty="0">
                <a:latin typeface="Times New Roman" panose="02020603050405020304" pitchFamily="18" charset="0"/>
                <a:cs typeface="Times New Roman" panose="02020603050405020304" pitchFamily="18" charset="0"/>
                <a:hlinkClick r:id="rId4"/>
              </a:rPr>
              <a:t>-</a:t>
            </a:r>
            <a:r>
              <a:rPr lang="en-US" sz="2800" u="sng" dirty="0" err="1">
                <a:latin typeface="Times New Roman" panose="02020603050405020304" pitchFamily="18" charset="0"/>
                <a:cs typeface="Times New Roman" panose="02020603050405020304" pitchFamily="18" charset="0"/>
                <a:hlinkClick r:id="rId4"/>
              </a:rPr>
              <a:t>kopilka</a:t>
            </a:r>
            <a:r>
              <a:rPr lang="ru-RU" sz="2800" u="sng" dirty="0">
                <a:latin typeface="Times New Roman" panose="02020603050405020304" pitchFamily="18" charset="0"/>
                <a:cs typeface="Times New Roman" panose="02020603050405020304" pitchFamily="18" charset="0"/>
                <a:hlinkClick r:id="rId4"/>
              </a:rPr>
              <a:t>.</a:t>
            </a:r>
            <a:r>
              <a:rPr lang="en-US" sz="2800" u="sng" dirty="0" err="1">
                <a:latin typeface="Times New Roman" panose="02020603050405020304" pitchFamily="18" charset="0"/>
                <a:cs typeface="Times New Roman" panose="02020603050405020304" pitchFamily="18" charset="0"/>
                <a:hlinkClick r:id="rId4"/>
              </a:rPr>
              <a:t>ru</a:t>
            </a:r>
            <a:r>
              <a:rPr lang="ru-RU" sz="2800" u="sng" dirty="0">
                <a:latin typeface="Times New Roman" panose="02020603050405020304" pitchFamily="18" charset="0"/>
                <a:cs typeface="Times New Roman" panose="02020603050405020304" pitchFamily="18" charset="0"/>
                <a:hlinkClick r:id="rId4"/>
              </a:rPr>
              <a:t>/</a:t>
            </a:r>
            <a:r>
              <a:rPr lang="ru-RU" sz="2800" dirty="0">
                <a:latin typeface="Times New Roman" panose="02020603050405020304" pitchFamily="18" charset="0"/>
                <a:cs typeface="Times New Roman" panose="02020603050405020304" pitchFamily="18" charset="0"/>
              </a:rPr>
              <a:t>; тема: </a:t>
            </a:r>
            <a:r>
              <a:rPr lang="ru-RU" sz="2800" dirty="0" smtClean="0">
                <a:latin typeface="Times New Roman" panose="02020603050405020304" pitchFamily="18" charset="0"/>
                <a:cs typeface="Times New Roman" panose="02020603050405020304" pitchFamily="18" charset="0"/>
              </a:rPr>
              <a:t>«Рекомендации для родителей по профилактике плоскостопия».</a:t>
            </a:r>
            <a:br>
              <a:rPr lang="ru-RU" sz="2800" dirty="0" smtClean="0">
                <a:latin typeface="Times New Roman" panose="02020603050405020304" pitchFamily="18" charset="0"/>
                <a:cs typeface="Times New Roman" panose="02020603050405020304" pitchFamily="18" charset="0"/>
              </a:rPr>
            </a:br>
            <a:r>
              <a:rPr lang="ru-RU" sz="2800" dirty="0"/>
              <a:t/>
            </a:r>
            <a:br>
              <a:rPr lang="ru-RU" sz="2800" dirty="0"/>
            </a:br>
            <a:r>
              <a:rPr lang="ru-RU" sz="2800" dirty="0"/>
              <a:t> </a:t>
            </a:r>
            <a:br>
              <a:rPr lang="ru-RU" sz="2800" dirty="0"/>
            </a:br>
            <a:endParaRPr lang="ru-RU" sz="2800" dirty="0"/>
          </a:p>
        </p:txBody>
      </p:sp>
    </p:spTree>
    <p:extLst>
      <p:ext uri="{BB962C8B-B14F-4D97-AF65-F5344CB8AC3E}">
        <p14:creationId xmlns:p14="http://schemas.microsoft.com/office/powerpoint/2010/main" val="87036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50675" cy="6878472"/>
          </a:xfrm>
          <a:prstGeom prst="rect">
            <a:avLst/>
          </a:prstGeom>
        </p:spPr>
      </p:pic>
      <p:sp>
        <p:nvSpPr>
          <p:cNvPr id="2" name="Заголовок 1"/>
          <p:cNvSpPr>
            <a:spLocks noGrp="1"/>
          </p:cNvSpPr>
          <p:nvPr>
            <p:ph type="ctrTitle"/>
          </p:nvPr>
        </p:nvSpPr>
        <p:spPr>
          <a:xfrm>
            <a:off x="6250675" y="1"/>
            <a:ext cx="5431809" cy="6155140"/>
          </a:xfrm>
        </p:spPr>
        <p:txBody>
          <a:bodyPr>
            <a:noAutofit/>
          </a:bodyPr>
          <a:lstStyle/>
          <a:p>
            <a:pPr algn="l"/>
            <a:r>
              <a:rPr lang="ru-RU" sz="2400" b="1" i="1" u="sng" dirty="0" smtClean="0">
                <a:solidFill>
                  <a:srgbClr val="002060"/>
                </a:solidFill>
                <a:latin typeface="Times New Roman" panose="02020603050405020304" pitchFamily="18" charset="0"/>
                <a:cs typeface="Times New Roman" panose="02020603050405020304" pitchFamily="18" charset="0"/>
              </a:rPr>
              <a:t>Плоскостопие.</a:t>
            </a: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2000" b="1" dirty="0" smtClean="0">
                <a:solidFill>
                  <a:srgbClr val="002060"/>
                </a:solidFill>
                <a:latin typeface="Times New Roman" panose="02020603050405020304" pitchFamily="18" charset="0"/>
                <a:cs typeface="Times New Roman" panose="02020603050405020304" pitchFamily="18" charset="0"/>
              </a:rPr>
              <a:t>Стопы </a:t>
            </a:r>
            <a:r>
              <a:rPr lang="ru-RU" sz="2000" b="1" dirty="0">
                <a:solidFill>
                  <a:srgbClr val="002060"/>
                </a:solidFill>
                <a:latin typeface="Times New Roman" panose="02020603050405020304" pitchFamily="18" charset="0"/>
                <a:cs typeface="Times New Roman" panose="02020603050405020304" pitchFamily="18" charset="0"/>
              </a:rPr>
              <a:t>несут опорную и амортизирующую функции, предохраняя внутренние органы, спинной и головной мозг от толчков при  передвижении.</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Плоская или уплощенная стопа может быть врожденной,  а может и образоваться в процессе жизни человека. При плоскостопии нарушается нормальная функция самой стопы, а значит и всех ее функций. При плоскостопии, сопровождающим уплощением свода стоп, резко понижается опорная функция ног, изменяется положения таза и позвоночника, что отрицательно влияет на общее состояние здоровья ребенка</a:t>
            </a:r>
            <a:r>
              <a:rPr lang="ru-RU" sz="2000" b="1" dirty="0" smtClean="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Нередко плоскостопия является одной из причин нарушения осанки.</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В период от 3 до 7 лет ребенок интенсивно растет и развивается, движения становятся его потребностью. </a:t>
            </a: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834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5841"/>
            <a:ext cx="12192000" cy="6921398"/>
          </a:xfrm>
        </p:spPr>
      </p:pic>
      <p:sp>
        <p:nvSpPr>
          <p:cNvPr id="2" name="Заголовок 1"/>
          <p:cNvSpPr>
            <a:spLocks noGrp="1"/>
          </p:cNvSpPr>
          <p:nvPr>
            <p:ph type="title"/>
          </p:nvPr>
        </p:nvSpPr>
        <p:spPr/>
        <p:txBody>
          <a:bodyPr>
            <a:normAutofit fontScale="90000"/>
          </a:bodyPr>
          <a:lstStyle/>
          <a:p>
            <a:pPr algn="ctr"/>
            <a:r>
              <a:rPr lang="ru-RU" sz="8800" b="1" dirty="0" smtClean="0">
                <a:solidFill>
                  <a:srgbClr val="002060"/>
                </a:solidFill>
                <a:latin typeface="Times New Roman" panose="02020603050405020304" pitchFamily="18" charset="0"/>
                <a:cs typeface="Times New Roman" panose="02020603050405020304" pitchFamily="18" charset="0"/>
              </a:rPr>
              <a:t/>
            </a:r>
            <a:br>
              <a:rPr lang="ru-RU" sz="8800" b="1" dirty="0" smtClean="0">
                <a:solidFill>
                  <a:srgbClr val="002060"/>
                </a:solidFill>
                <a:latin typeface="Times New Roman" panose="02020603050405020304" pitchFamily="18" charset="0"/>
                <a:cs typeface="Times New Roman" panose="02020603050405020304" pitchFamily="18" charset="0"/>
              </a:rPr>
            </a:br>
            <a:r>
              <a:rPr lang="ru-RU" sz="8800" b="1" dirty="0">
                <a:solidFill>
                  <a:srgbClr val="002060"/>
                </a:solidFill>
                <a:latin typeface="Times New Roman" panose="02020603050405020304" pitchFamily="18" charset="0"/>
                <a:cs typeface="Times New Roman" panose="02020603050405020304" pitchFamily="18" charset="0"/>
              </a:rPr>
              <a:t/>
            </a:r>
            <a:br>
              <a:rPr lang="ru-RU" sz="8800" b="1" dirty="0">
                <a:solidFill>
                  <a:srgbClr val="002060"/>
                </a:solidFill>
                <a:latin typeface="Times New Roman" panose="02020603050405020304" pitchFamily="18" charset="0"/>
                <a:cs typeface="Times New Roman" panose="02020603050405020304" pitchFamily="18" charset="0"/>
              </a:rPr>
            </a:br>
            <a:r>
              <a:rPr lang="ru-RU" sz="8800" b="1" dirty="0" smtClean="0">
                <a:solidFill>
                  <a:srgbClr val="002060"/>
                </a:solidFill>
                <a:latin typeface="Times New Roman" panose="02020603050405020304" pitchFamily="18" charset="0"/>
                <a:cs typeface="Times New Roman" panose="02020603050405020304" pitchFamily="18" charset="0"/>
              </a:rPr>
              <a:t/>
            </a:r>
            <a:br>
              <a:rPr lang="ru-RU" sz="8800" b="1" dirty="0" smtClean="0">
                <a:solidFill>
                  <a:srgbClr val="002060"/>
                </a:solidFill>
                <a:latin typeface="Times New Roman" panose="02020603050405020304" pitchFamily="18" charset="0"/>
                <a:cs typeface="Times New Roman" panose="02020603050405020304" pitchFamily="18" charset="0"/>
              </a:rPr>
            </a:br>
            <a:r>
              <a:rPr lang="ru-RU" sz="8800" b="1" dirty="0" smtClean="0">
                <a:solidFill>
                  <a:srgbClr val="002060"/>
                </a:solidFill>
                <a:latin typeface="Times New Roman" panose="02020603050405020304" pitchFamily="18" charset="0"/>
                <a:cs typeface="Times New Roman" panose="02020603050405020304" pitchFamily="18" charset="0"/>
              </a:rPr>
              <a:t>Успехов</a:t>
            </a:r>
            <a:r>
              <a:rPr lang="ru-RU" sz="8800" b="1" dirty="0">
                <a:solidFill>
                  <a:srgbClr val="002060"/>
                </a:solidFill>
                <a:latin typeface="Times New Roman" panose="02020603050405020304" pitchFamily="18" charset="0"/>
                <a:cs typeface="Times New Roman" panose="02020603050405020304" pitchFamily="18" charset="0"/>
              </a:rPr>
              <a:t>!</a:t>
            </a:r>
            <a:endParaRPr lang="ru-RU" sz="8800" dirty="0"/>
          </a:p>
        </p:txBody>
      </p:sp>
    </p:spTree>
    <p:extLst>
      <p:ext uri="{BB962C8B-B14F-4D97-AF65-F5344CB8AC3E}">
        <p14:creationId xmlns:p14="http://schemas.microsoft.com/office/powerpoint/2010/main" val="230044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888"/>
            <a:ext cx="6599338" cy="6673754"/>
          </a:xfrm>
        </p:spPr>
      </p:pic>
      <p:sp>
        <p:nvSpPr>
          <p:cNvPr id="2" name="Заголовок 1"/>
          <p:cNvSpPr>
            <a:spLocks noGrp="1"/>
          </p:cNvSpPr>
          <p:nvPr>
            <p:ph type="title"/>
          </p:nvPr>
        </p:nvSpPr>
        <p:spPr>
          <a:xfrm>
            <a:off x="6728346" y="81888"/>
            <a:ext cx="5363569" cy="6291615"/>
          </a:xfrm>
        </p:spPr>
        <p:txBody>
          <a:bodyPr>
            <a:normAutofit fontScale="90000"/>
          </a:bodyPr>
          <a:lstStyle/>
          <a:p>
            <a:r>
              <a:rPr lang="ru-RU" sz="1800" dirty="0"/>
              <a:t>         </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smtClean="0">
                <a:solidFill>
                  <a:srgbClr val="002060"/>
                </a:solidFill>
                <a:latin typeface="Times New Roman" panose="02020603050405020304" pitchFamily="18" charset="0"/>
                <a:cs typeface="Times New Roman" panose="02020603050405020304" pitchFamily="18" charset="0"/>
              </a:rPr>
              <a:t/>
            </a:r>
            <a:br>
              <a:rPr lang="ru-RU" sz="1800" dirty="0" smtClean="0">
                <a:solidFill>
                  <a:srgbClr val="002060"/>
                </a:solidFill>
                <a:latin typeface="Times New Roman" panose="02020603050405020304" pitchFamily="18" charset="0"/>
                <a:cs typeface="Times New Roman" panose="02020603050405020304" pitchFamily="18" charset="0"/>
              </a:rPr>
            </a:br>
            <a:r>
              <a:rPr lang="ru-RU" sz="2000" b="1" dirty="0" smtClean="0">
                <a:solidFill>
                  <a:srgbClr val="002060"/>
                </a:solidFill>
                <a:latin typeface="Times New Roman" panose="02020603050405020304" pitchFamily="18" charset="0"/>
                <a:cs typeface="Times New Roman" panose="02020603050405020304" pitchFamily="18" charset="0"/>
              </a:rPr>
              <a:t>Ребенок</a:t>
            </a:r>
            <a:r>
              <a:rPr lang="ru-RU" sz="2000" b="1" dirty="0">
                <a:solidFill>
                  <a:srgbClr val="002060"/>
                </a:solidFill>
                <a:latin typeface="Times New Roman" panose="02020603050405020304" pitchFamily="18" charset="0"/>
                <a:cs typeface="Times New Roman" panose="02020603050405020304" pitchFamily="18" charset="0"/>
              </a:rPr>
              <a:t>, страдающий плоскостопием, быстро устает от ходьбы и бега, плохо переносит статические нагрузки. </a:t>
            </a:r>
            <a:r>
              <a:rPr lang="ru-RU" sz="2000" b="1" dirty="0" smtClean="0">
                <a:solidFill>
                  <a:srgbClr val="002060"/>
                </a:solidFill>
                <a:latin typeface="Times New Roman" panose="02020603050405020304" pitchFamily="18" charset="0"/>
                <a:cs typeface="Times New Roman" panose="02020603050405020304" pitchFamily="18" charset="0"/>
              </a:rPr>
              <a:t>  Такой </a:t>
            </a:r>
            <a:r>
              <a:rPr lang="ru-RU" sz="2000" b="1" dirty="0">
                <a:solidFill>
                  <a:srgbClr val="002060"/>
                </a:solidFill>
                <a:latin typeface="Times New Roman" panose="02020603050405020304" pitchFamily="18" charset="0"/>
                <a:cs typeface="Times New Roman" panose="02020603050405020304" pitchFamily="18" charset="0"/>
              </a:rPr>
              <a:t>ребенок не может полноценно участвовать в подвижных играх, соревнованиях, ходить в длительные прогулки и т.д. Дети, страдающие плоскостопием, могут жаловаться на головные боли; они часто нервозны, рассеяны, быстро утомляются. Это в свою очередь отрицательно сказывается на его общефизическом развитии.</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Поэтому профилактика плоскостопия и своевременное обнаружение уплощения стопы чрезвычайно важны в период роста и развития опорно-двигательной системы организма</a:t>
            </a:r>
            <a:r>
              <a:rPr lang="ru-RU" sz="2000" b="1" dirty="0" smtClean="0">
                <a:solidFill>
                  <a:srgbClr val="002060"/>
                </a:solidFill>
                <a:latin typeface="Times New Roman" panose="02020603050405020304" pitchFamily="18" charset="0"/>
                <a:cs typeface="Times New Roman" panose="02020603050405020304" pitchFamily="18" charset="0"/>
              </a:rPr>
              <a:t>.</a:t>
            </a:r>
            <a:br>
              <a:rPr lang="ru-RU" sz="2000" b="1" dirty="0" smtClean="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В возрасте 3 — 7 лет необходимо корректировать склонные к уплощению стопы и закрепить правильный свод стопы</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Основную роль в профилактике плоскостопия имеет закрепление сводчатой формы стоп, противодействие развитию деформации стопы и коррекция склонных к уплощению стоп. Этому способствуют физические упражнения направленные на развитие силы и эластичности мышц голени, стопы, и связок аппарата голеностопного сустава</a:t>
            </a:r>
            <a:r>
              <a:rPr lang="ru-RU" sz="2000" b="1" dirty="0" smtClean="0">
                <a:solidFill>
                  <a:srgbClr val="002060"/>
                </a:solidFill>
                <a:latin typeface="Times New Roman" panose="02020603050405020304" pitchFamily="18" charset="0"/>
                <a:cs typeface="Times New Roman" panose="02020603050405020304" pitchFamily="18" charset="0"/>
              </a:rPr>
              <a:t>.</a:t>
            </a: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95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87654"/>
          </a:xfrm>
        </p:spPr>
      </p:pic>
      <p:sp>
        <p:nvSpPr>
          <p:cNvPr id="2" name="Заголовок 1"/>
          <p:cNvSpPr>
            <a:spLocks noGrp="1"/>
          </p:cNvSpPr>
          <p:nvPr>
            <p:ph type="title"/>
          </p:nvPr>
        </p:nvSpPr>
        <p:spPr>
          <a:xfrm>
            <a:off x="3889612" y="365125"/>
            <a:ext cx="7464187" cy="2814803"/>
          </a:xfrm>
        </p:spPr>
        <p:txBody>
          <a:bodyPr>
            <a:normAutofit fontScale="90000"/>
          </a:bodyPr>
          <a:lstStyle/>
          <a:p>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Плоскостопие у детей в большинстве случаев излечимо! Но следует помнить, что лечить всегда труднее, чем предупредить развитие патологического процесса. Поэтому мы пытаемся создать все условия для систематического, профилактического влияния на организм ребенка. На протяжении всего дня в группе поддерживается оптимальный двигательный режим: утренняя гимнастика, физкультминутки, подвижные игры.</a:t>
            </a:r>
            <a:endParaRPr lang="ru-RU"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82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38" y="0"/>
            <a:ext cx="6618211" cy="6858000"/>
          </a:xfrm>
        </p:spPr>
      </p:pic>
      <p:sp>
        <p:nvSpPr>
          <p:cNvPr id="2" name="Заголовок 1"/>
          <p:cNvSpPr>
            <a:spLocks noGrp="1"/>
          </p:cNvSpPr>
          <p:nvPr>
            <p:ph type="title"/>
          </p:nvPr>
        </p:nvSpPr>
        <p:spPr>
          <a:xfrm>
            <a:off x="6673754" y="204716"/>
            <a:ext cx="5336275" cy="6114197"/>
          </a:xfrm>
        </p:spPr>
        <p:txBody>
          <a:bodyPr>
            <a:normAutofit fontScale="90000"/>
          </a:bodyPr>
          <a:lstStyle/>
          <a:p>
            <a:r>
              <a:rPr lang="ru-RU" sz="1600" b="1" i="1" dirty="0"/>
              <a:t>                       </a:t>
            </a:r>
            <a:r>
              <a:rPr lang="ru-RU" sz="1600" i="1" dirty="0">
                <a:solidFill>
                  <a:srgbClr val="002060"/>
                </a:solidFill>
                <a:latin typeface="Times New Roman" panose="02020603050405020304" pitchFamily="18" charset="0"/>
                <a:cs typeface="Times New Roman" panose="02020603050405020304" pitchFamily="18" charset="0"/>
              </a:rPr>
              <a:t> </a:t>
            </a:r>
            <a:r>
              <a:rPr lang="ru-RU" sz="2200" i="1" dirty="0">
                <a:solidFill>
                  <a:srgbClr val="002060"/>
                </a:solidFill>
                <a:latin typeface="Times New Roman" panose="02020603050405020304" pitchFamily="18" charset="0"/>
                <a:cs typeface="Times New Roman" panose="02020603050405020304" pitchFamily="18" charset="0"/>
              </a:rPr>
              <a:t> </a:t>
            </a:r>
            <a:r>
              <a:rPr lang="ru-RU" sz="2200" b="1" i="1" u="sng" dirty="0">
                <a:solidFill>
                  <a:srgbClr val="002060"/>
                </a:solidFill>
                <a:latin typeface="Times New Roman" panose="02020603050405020304" pitchFamily="18" charset="0"/>
                <a:cs typeface="Times New Roman" panose="02020603050405020304" pitchFamily="18" charset="0"/>
              </a:rPr>
              <a:t>Профилактические меры</a:t>
            </a:r>
            <a:br>
              <a:rPr lang="ru-RU" sz="2200" b="1" i="1" u="sng" dirty="0">
                <a:solidFill>
                  <a:srgbClr val="002060"/>
                </a:solidFill>
                <a:latin typeface="Times New Roman" panose="02020603050405020304" pitchFamily="18" charset="0"/>
                <a:cs typeface="Times New Roman" panose="02020603050405020304" pitchFamily="18" charset="0"/>
              </a:rPr>
            </a:br>
            <a:r>
              <a:rPr lang="ru-RU" sz="1600" b="1" dirty="0">
                <a:solidFill>
                  <a:srgbClr val="002060"/>
                </a:solidFill>
                <a:latin typeface="Times New Roman" panose="02020603050405020304" pitchFamily="18" charset="0"/>
                <a:cs typeface="Times New Roman" panose="02020603050405020304" pitchFamily="18" charset="0"/>
              </a:rPr>
              <a:t>ОБУВЬ.</a:t>
            </a:r>
            <a:r>
              <a:rPr lang="ru-RU" sz="1600" dirty="0">
                <a:solidFill>
                  <a:srgbClr val="002060"/>
                </a:solidFill>
                <a:latin typeface="Times New Roman" panose="02020603050405020304" pitchFamily="18" charset="0"/>
                <a:cs typeface="Times New Roman" panose="02020603050405020304" pitchFamily="18" charset="0"/>
              </a:rPr>
              <a:t/>
            </a:r>
            <a:br>
              <a:rPr lang="ru-RU" sz="16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Обувь для ребенка должна быть с небольшим каблучком (пол сантиметра), мягким супинатором и жестким задником. Нельзя носить слишком тесную обувь и обувь на плоской подошве. Ребенку не следует донашивать чужую обувь</a:t>
            </a:r>
            <a:r>
              <a:rPr lang="ru-RU" sz="2000" dirty="0" smtClean="0">
                <a:solidFill>
                  <a:srgbClr val="002060"/>
                </a:solidFill>
                <a:latin typeface="Times New Roman" panose="02020603050405020304" pitchFamily="18" charset="0"/>
                <a:cs typeface="Times New Roman" panose="02020603050405020304" pitchFamily="18" charset="0"/>
              </a:rPr>
              <a:t>.</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1600" b="1" dirty="0">
                <a:solidFill>
                  <a:srgbClr val="002060"/>
                </a:solidFill>
                <a:latin typeface="Times New Roman" panose="02020603050405020304" pitchFamily="18" charset="0"/>
                <a:cs typeface="Times New Roman" panose="02020603050405020304" pitchFamily="18" charset="0"/>
              </a:rPr>
              <a:t>ПРОФИЛАКТИЧЕСКИЕ УПРАЖНЕНИЯ</a:t>
            </a:r>
            <a:r>
              <a:rPr lang="ru-RU" sz="1600" dirty="0">
                <a:solidFill>
                  <a:srgbClr val="002060"/>
                </a:solidFill>
                <a:latin typeface="Times New Roman" panose="02020603050405020304" pitchFamily="18" charset="0"/>
                <a:cs typeface="Times New Roman" panose="02020603050405020304" pitchFamily="18" charset="0"/>
              </a:rPr>
              <a:t>.</a:t>
            </a:r>
            <a:br>
              <a:rPr lang="ru-RU" sz="16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Необходимо регулярно выполнять упражнения для профилактики плоскостопия, укрепляющие мышцы стопы и голени, а также тонизировать мышцы стопы ходьбой босиком по песку, траве, гальке, прочим неровностям или по специальному коврику. Формирование свода стопы нуждается в постоянной тренировке</a:t>
            </a:r>
            <a:r>
              <a:rPr lang="ru-RU" sz="2000" dirty="0" smtClean="0">
                <a:solidFill>
                  <a:srgbClr val="002060"/>
                </a:solidFill>
                <a:latin typeface="Times New Roman" panose="02020603050405020304" pitchFamily="18" charset="0"/>
                <a:cs typeface="Times New Roman" panose="02020603050405020304" pitchFamily="18" charset="0"/>
              </a:rPr>
              <a:t>.</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1600" b="1" dirty="0">
                <a:solidFill>
                  <a:srgbClr val="002060"/>
                </a:solidFill>
                <a:latin typeface="Times New Roman" panose="02020603050405020304" pitchFamily="18" charset="0"/>
                <a:cs typeface="Times New Roman" panose="02020603050405020304" pitchFamily="18" charset="0"/>
              </a:rPr>
              <a:t>ДВИГАТЕЛЬНАЯ АКТИВНОСТЬ</a:t>
            </a:r>
            <a:r>
              <a:rPr lang="ru-RU" sz="1600" dirty="0">
                <a:solidFill>
                  <a:srgbClr val="002060"/>
                </a:solidFill>
                <a:latin typeface="Times New Roman" panose="02020603050405020304" pitchFamily="18" charset="0"/>
                <a:cs typeface="Times New Roman" panose="02020603050405020304" pitchFamily="18" charset="0"/>
              </a:rPr>
              <a:t>.</a:t>
            </a:r>
            <a:br>
              <a:rPr lang="ru-RU" sz="16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Необходимо вести активный образ жизни, выполнять общеразвивающие упражнения для нижних конечностей (ходьба, бег, приседания, упражнения для укрепления мышц свода стопы</a:t>
            </a:r>
            <a:r>
              <a:rPr lang="ru-RU" sz="2000" dirty="0" smtClean="0">
                <a:solidFill>
                  <a:srgbClr val="002060"/>
                </a:solidFill>
                <a:latin typeface="Times New Roman" panose="02020603050405020304" pitchFamily="18" charset="0"/>
                <a:cs typeface="Times New Roman" panose="02020603050405020304" pitchFamily="18" charset="0"/>
              </a:rPr>
              <a:t>).</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r>
              <a:rPr lang="ru-RU" sz="1600" b="1" dirty="0">
                <a:solidFill>
                  <a:srgbClr val="002060"/>
                </a:solidFill>
                <a:latin typeface="Times New Roman" panose="02020603050405020304" pitchFamily="18" charset="0"/>
                <a:cs typeface="Times New Roman" panose="02020603050405020304" pitchFamily="18" charset="0"/>
              </a:rPr>
              <a:t>ЗДОРОВОЕ ПИТАНИЕ.</a:t>
            </a:r>
            <a:br>
              <a:rPr lang="ru-RU" sz="1600" b="1"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Для правильного формирования стопы немаловажным является здоровое питание. Важно обеспечивать правильный фосфорно-кальциевый обмен, наличие </a:t>
            </a:r>
            <a:r>
              <a:rPr lang="ru-RU" sz="2000" dirty="0" smtClean="0">
                <a:solidFill>
                  <a:srgbClr val="002060"/>
                </a:solidFill>
                <a:latin typeface="Times New Roman" panose="02020603050405020304" pitchFamily="18" charset="0"/>
                <a:cs typeface="Times New Roman" panose="02020603050405020304" pitchFamily="18" charset="0"/>
              </a:rPr>
              <a:t>витаминов группы В; С; Е и </a:t>
            </a:r>
            <a:r>
              <a:rPr lang="en-US" sz="2000" dirty="0" smtClean="0">
                <a:solidFill>
                  <a:srgbClr val="002060"/>
                </a:solidFill>
                <a:latin typeface="Times New Roman" panose="02020603050405020304" pitchFamily="18" charset="0"/>
                <a:cs typeface="Times New Roman" panose="02020603050405020304" pitchFamily="18" charset="0"/>
              </a:rPr>
              <a:t> D</a:t>
            </a:r>
            <a:r>
              <a:rPr lang="ru-RU" sz="2000" dirty="0" smtClean="0">
                <a:solidFill>
                  <a:srgbClr val="002060"/>
                </a:solidFill>
                <a:latin typeface="Times New Roman" panose="02020603050405020304" pitchFamily="18" charset="0"/>
                <a:cs typeface="Times New Roman" panose="02020603050405020304" pitchFamily="18" charset="0"/>
              </a:rPr>
              <a:t>.</a:t>
            </a:r>
            <a:r>
              <a:rPr lang="ru-RU" sz="2000" dirty="0">
                <a:solidFill>
                  <a:srgbClr val="002060"/>
                </a:solidFill>
                <a:latin typeface="Times New Roman" panose="02020603050405020304" pitchFamily="18" charset="0"/>
                <a:cs typeface="Times New Roman" panose="02020603050405020304" pitchFamily="18" charset="0"/>
              </a:rPr>
              <a:t/>
            </a:r>
            <a:br>
              <a:rPr lang="ru-RU" sz="2000" dirty="0">
                <a:solidFill>
                  <a:srgbClr val="002060"/>
                </a:solidFill>
                <a:latin typeface="Times New Roman" panose="02020603050405020304" pitchFamily="18" charset="0"/>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09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2829"/>
            <a:ext cx="5801784" cy="6141493"/>
          </a:xfrm>
        </p:spPr>
      </p:pic>
      <p:sp>
        <p:nvSpPr>
          <p:cNvPr id="2" name="Заголовок 1"/>
          <p:cNvSpPr>
            <a:spLocks noGrp="1"/>
          </p:cNvSpPr>
          <p:nvPr>
            <p:ph type="title"/>
          </p:nvPr>
        </p:nvSpPr>
        <p:spPr>
          <a:xfrm>
            <a:off x="5964071" y="365125"/>
            <a:ext cx="6100549" cy="6035675"/>
          </a:xfrm>
        </p:spPr>
        <p:txBody>
          <a:bodyPr>
            <a:normAutofit fontScale="90000"/>
          </a:bodyPr>
          <a:lstStyle/>
          <a:p>
            <a:r>
              <a:rPr lang="ru-RU" sz="2700" b="1" i="1" u="sng" dirty="0">
                <a:solidFill>
                  <a:srgbClr val="002060"/>
                </a:solidFill>
                <a:latin typeface="Times New Roman" panose="02020603050405020304" pitchFamily="18" charset="0"/>
                <a:cs typeface="Times New Roman" panose="02020603050405020304" pitchFamily="18" charset="0"/>
              </a:rPr>
              <a:t>Диагностика </a:t>
            </a:r>
            <a:r>
              <a:rPr lang="ru-RU" sz="2700" b="1" i="1" u="sng" dirty="0" smtClean="0">
                <a:solidFill>
                  <a:srgbClr val="002060"/>
                </a:solidFill>
                <a:latin typeface="Times New Roman" panose="02020603050405020304" pitchFamily="18" charset="0"/>
                <a:cs typeface="Times New Roman" panose="02020603050405020304" pitchFamily="18" charset="0"/>
              </a:rPr>
              <a:t>плоскостопия</a:t>
            </a:r>
            <a:br>
              <a:rPr lang="ru-RU" sz="2700" b="1" i="1" u="sng" dirty="0" smtClean="0">
                <a:solidFill>
                  <a:srgbClr val="002060"/>
                </a:solidFill>
                <a:latin typeface="Times New Roman" panose="02020603050405020304" pitchFamily="18" charset="0"/>
                <a:cs typeface="Times New Roman" panose="02020603050405020304" pitchFamily="18" charset="0"/>
              </a:rPr>
            </a:br>
            <a:r>
              <a:rPr lang="ru-RU" sz="2000" b="1" i="1" u="sng" dirty="0">
                <a:solidFill>
                  <a:srgbClr val="002060"/>
                </a:solidFill>
                <a:latin typeface="Times New Roman" panose="02020603050405020304" pitchFamily="18" charset="0"/>
                <a:cs typeface="Times New Roman" panose="02020603050405020304" pitchFamily="18" charset="0"/>
              </a:rPr>
              <a:t/>
            </a:r>
            <a:br>
              <a:rPr lang="ru-RU" sz="2000" b="1" i="1" u="sng" dirty="0">
                <a:solidFill>
                  <a:srgbClr val="002060"/>
                </a:solidFill>
                <a:latin typeface="Times New Roman" panose="02020603050405020304" pitchFamily="18" charset="0"/>
                <a:cs typeface="Times New Roman" panose="02020603050405020304" pitchFamily="18" charset="0"/>
              </a:rPr>
            </a:br>
            <a:r>
              <a:rPr lang="ru-RU" sz="1600" dirty="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О степени уплощения стопы можно судить по её отпечатку. След ноги должен иметь </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уплощение стопы.</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При диагностике плоскостопия у детей нужно учитывать их возрастные особенности. С рождения у ребенка своды стоп заполнены подкожным жиром. К трем-четырём годам кости, мышцы и сам внешний вид стопы приобретают очертания  взрослой стопы. Чем старше ребенок, тем лучше виден просвет свода стопы.</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Для </a:t>
            </a:r>
            <a:r>
              <a:rPr lang="ru-RU" sz="2000" b="1" dirty="0">
                <a:solidFill>
                  <a:srgbClr val="002060"/>
                </a:solidFill>
                <a:latin typeface="Times New Roman" panose="02020603050405020304" pitchFamily="18" charset="0"/>
                <a:cs typeface="Times New Roman" panose="02020603050405020304" pitchFamily="18" charset="0"/>
              </a:rPr>
              <a:t>диагностики возьмите чистый лист бумаги и положите его на пол. Затем намажьте ступни ребенка каким-нибудь жирным кремом и поставьте его на этот лист. Туловище при этом должно быть прямым, ноги вместе, чтобы тяжесть тела могла распределиться равномерно. На бумаге останется четкий отпечаток стоп. Возьмите карандаш и проведите линию, соединив края подошвенного углубления. За тем, перпендикулярно этой линии проведите прямую, пересекающую углубление стопы в самом глубоком месте.</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smtClean="0">
                <a:solidFill>
                  <a:srgbClr val="002060"/>
                </a:solidFill>
                <a:latin typeface="Times New Roman" panose="02020603050405020304" pitchFamily="18" charset="0"/>
                <a:cs typeface="Times New Roman" panose="02020603050405020304" pitchFamily="18" charset="0"/>
              </a:rPr>
              <a:t>Для </a:t>
            </a:r>
            <a:r>
              <a:rPr lang="ru-RU" sz="2000" b="1" dirty="0">
                <a:solidFill>
                  <a:srgbClr val="002060"/>
                </a:solidFill>
                <a:latin typeface="Times New Roman" panose="02020603050405020304" pitchFamily="18" charset="0"/>
                <a:cs typeface="Times New Roman" panose="02020603050405020304" pitchFamily="18" charset="0"/>
              </a:rPr>
              <a:t>проведения занятий по профилактике и коррекции плоскостопия желательно использовать массажные коврики; массажные мячи различного размера; эспандеры и </a:t>
            </a:r>
            <a:r>
              <a:rPr lang="ru-RU" sz="2000" b="1" dirty="0" err="1">
                <a:solidFill>
                  <a:srgbClr val="002060"/>
                </a:solidFill>
                <a:latin typeface="Times New Roman" panose="02020603050405020304" pitchFamily="18" charset="0"/>
                <a:cs typeface="Times New Roman" panose="02020603050405020304" pitchFamily="18" charset="0"/>
              </a:rPr>
              <a:t>массажёры</a:t>
            </a:r>
            <a:r>
              <a:rPr lang="ru-RU" sz="2000" b="1" dirty="0">
                <a:solidFill>
                  <a:srgbClr val="002060"/>
                </a:solidFill>
                <a:latin typeface="Times New Roman" panose="02020603050405020304" pitchFamily="18" charset="0"/>
                <a:cs typeface="Times New Roman" panose="02020603050405020304" pitchFamily="18" charset="0"/>
              </a:rPr>
              <a:t> для стоп</a:t>
            </a:r>
            <a:r>
              <a:rPr lang="ru-RU" sz="2000" b="1" dirty="0" smtClean="0">
                <a:solidFill>
                  <a:srgbClr val="002060"/>
                </a:solidFill>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01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062"/>
            <a:ext cx="12192000" cy="7067528"/>
          </a:xfrm>
          <a:prstGeom prst="rect">
            <a:avLst/>
          </a:prstGeom>
        </p:spPr>
      </p:pic>
      <p:pic>
        <p:nvPicPr>
          <p:cNvPr id="10"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88452" y="360177"/>
            <a:ext cx="4104545" cy="3078409"/>
          </a:xfr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1282" y="3846726"/>
            <a:ext cx="3865682" cy="2895773"/>
          </a:xfrm>
          <a:prstGeom prst="rect">
            <a:avLst/>
          </a:prstGeom>
        </p:spPr>
      </p:pic>
      <p:sp>
        <p:nvSpPr>
          <p:cNvPr id="2" name="Заголовок 1"/>
          <p:cNvSpPr>
            <a:spLocks noGrp="1"/>
          </p:cNvSpPr>
          <p:nvPr>
            <p:ph type="title"/>
          </p:nvPr>
        </p:nvSpPr>
        <p:spPr>
          <a:xfrm>
            <a:off x="4575579" y="365512"/>
            <a:ext cx="3113869" cy="1506494"/>
          </a:xfrm>
        </p:spPr>
        <p:txBody>
          <a:bodyPr>
            <a:normAutofit/>
          </a:bodyPr>
          <a:lstStyle/>
          <a:p>
            <a:pPr algn="ctr"/>
            <a:r>
              <a:rPr lang="ru-RU" sz="2800" b="1" u="sng" dirty="0" smtClean="0">
                <a:solidFill>
                  <a:srgbClr val="002060"/>
                </a:solidFill>
                <a:latin typeface="Times New Roman" panose="02020603050405020304" pitchFamily="18" charset="0"/>
                <a:cs typeface="Times New Roman" panose="02020603050405020304" pitchFamily="18" charset="0"/>
              </a:rPr>
              <a:t>Профилактика плоскостопия</a:t>
            </a:r>
            <a:endParaRPr lang="ru-RU" sz="2800" b="1" u="sng" dirty="0">
              <a:solidFill>
                <a:srgbClr val="002060"/>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5580" y="2515899"/>
            <a:ext cx="3148348" cy="4197797"/>
          </a:xfrm>
          <a:prstGeom prst="rect">
            <a:avLst/>
          </a:prstGeom>
        </p:spPr>
      </p:pic>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88" y="441604"/>
            <a:ext cx="4316476" cy="2820211"/>
          </a:xfrm>
          <a:prstGeom prst="rect">
            <a:avLst/>
          </a:prstGeom>
        </p:spPr>
      </p:pic>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603" y="3594715"/>
            <a:ext cx="3973941" cy="3263285"/>
          </a:xfrm>
          <a:prstGeom prst="rect">
            <a:avLst/>
          </a:prstGeom>
        </p:spPr>
      </p:pic>
    </p:spTree>
    <p:extLst>
      <p:ext uri="{BB962C8B-B14F-4D97-AF65-F5344CB8AC3E}">
        <p14:creationId xmlns:p14="http://schemas.microsoft.com/office/powerpoint/2010/main" val="340855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40626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4480560" y="365125"/>
            <a:ext cx="6873239" cy="2787508"/>
          </a:xfrm>
        </p:spPr>
        <p:txBody>
          <a:bodyPr>
            <a:normAutofit fontScale="90000"/>
          </a:bodyPr>
          <a:lstStyle/>
          <a:p>
            <a:r>
              <a:rPr lang="ru-RU" sz="2400" b="1" i="1" dirty="0" smtClean="0">
                <a:solidFill>
                  <a:srgbClr val="002060"/>
                </a:solidFill>
                <a:latin typeface="Times New Roman" panose="02020603050405020304" pitchFamily="18" charset="0"/>
                <a:cs typeface="Times New Roman" panose="02020603050405020304" pitchFamily="18" charset="0"/>
              </a:rPr>
              <a:t>Дорожка для профилактики плоскостопия.</a:t>
            </a:r>
            <a:br>
              <a:rPr lang="ru-RU" sz="2400" b="1" i="1" dirty="0" smtClean="0">
                <a:solidFill>
                  <a:srgbClr val="002060"/>
                </a:solidFill>
                <a:latin typeface="Times New Roman" panose="02020603050405020304" pitchFamily="18" charset="0"/>
                <a:cs typeface="Times New Roman" panose="02020603050405020304" pitchFamily="18" charset="0"/>
              </a:rPr>
            </a:br>
            <a:r>
              <a:rPr lang="ru-RU" sz="2400" b="1" u="sng" dirty="0" smtClean="0">
                <a:solidFill>
                  <a:srgbClr val="002060"/>
                </a:solidFill>
                <a:latin typeface="Times New Roman" panose="02020603050405020304" pitchFamily="18" charset="0"/>
                <a:cs typeface="Times New Roman" panose="02020603050405020304" pitchFamily="18" charset="0"/>
              </a:rPr>
              <a:t>Материал: </a:t>
            </a:r>
            <a:r>
              <a:rPr lang="ru-RU" sz="2400" b="1" dirty="0" smtClean="0">
                <a:solidFill>
                  <a:srgbClr val="002060"/>
                </a:solidFill>
                <a:latin typeface="Times New Roman" panose="02020603050405020304" pitchFamily="18" charset="0"/>
                <a:cs typeface="Times New Roman" panose="02020603050405020304" pitchFamily="18" charset="0"/>
              </a:rPr>
              <a:t>плотная ткань, разнообразный материал для массажа стопы (камни, крышечки, пуговицы, использованные фломастеры, счетные палочки, крупы и многое другое).</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u="sng" dirty="0" smtClean="0">
                <a:solidFill>
                  <a:srgbClr val="002060"/>
                </a:solidFill>
                <a:latin typeface="Times New Roman" panose="02020603050405020304" pitchFamily="18" charset="0"/>
                <a:cs typeface="Times New Roman" panose="02020603050405020304" pitchFamily="18" charset="0"/>
              </a:rPr>
              <a:t>Задачи: </a:t>
            </a:r>
            <a:r>
              <a:rPr lang="ru-RU" sz="2400" b="1" dirty="0" smtClean="0">
                <a:solidFill>
                  <a:srgbClr val="002060"/>
                </a:solidFill>
                <a:latin typeface="Times New Roman" panose="02020603050405020304" pitchFamily="18" charset="0"/>
                <a:cs typeface="Times New Roman" panose="02020603050405020304" pitchFamily="18" charset="0"/>
              </a:rPr>
              <a:t> осуществлять профилактику плоскостопия, укреплять иммунитет, развивать внимание.</a:t>
            </a:r>
            <a:br>
              <a:rPr lang="ru-RU" sz="2400" b="1" dirty="0" smtClean="0">
                <a:solidFill>
                  <a:srgbClr val="002060"/>
                </a:solidFill>
                <a:latin typeface="Times New Roman" panose="02020603050405020304" pitchFamily="18" charset="0"/>
                <a:cs typeface="Times New Roman" panose="02020603050405020304" pitchFamily="18" charset="0"/>
              </a:rPr>
            </a:b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856" y="3394635"/>
            <a:ext cx="4006964" cy="307963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5280" y="3298302"/>
            <a:ext cx="4236720" cy="3175971"/>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69" y="365125"/>
            <a:ext cx="3463290" cy="4617720"/>
          </a:xfrm>
          <a:prstGeom prst="rect">
            <a:avLst/>
          </a:prstGeom>
        </p:spPr>
      </p:pic>
    </p:spTree>
    <p:extLst>
      <p:ext uri="{BB962C8B-B14F-4D97-AF65-F5344CB8AC3E}">
        <p14:creationId xmlns:p14="http://schemas.microsoft.com/office/powerpoint/2010/main" val="12217043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69</Words>
  <Application>Microsoft Office PowerPoint</Application>
  <PresentationFormat>Широкоэкранный</PresentationFormat>
  <Paragraphs>16</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 «Здоровые ножки бегут по дорожке»  Составил: инструктор по физической  культуре Платова А.Г.  2020г. </vt:lpstr>
      <vt:lpstr>Плоскостопие.  Стопы несут опорную и амортизирующую функции, предохраняя внутренние органы, спинной и головной мозг от толчков при  передвижении. Плоская или уплощенная стопа может быть врожденной,  а может и образоваться в процессе жизни человека. При плоскостопии нарушается нормальная функция самой стопы, а значит и всех ее функций. При плоскостопии, сопровождающим уплощением свода стоп, резко понижается опорная функция ног, изменяется положения таза и позвоночника, что отрицательно влияет на общее состояние здоровья ребенка.  Нередко плоскостопия является одной из причин нарушения осанки.   В период от 3 до 7 лет ребенок интенсивно растет и развивается, движения становятся его потребностью.  </vt:lpstr>
      <vt:lpstr>           Ребенок, страдающий плоскостопием, быстро устает от ходьбы и бега, плохо переносит статические нагрузки.   Такой ребенок не может полноценно участвовать в подвижных играх, соревнованиях, ходить в длительные прогулки и т.д. Дети, страдающие плоскостопием, могут жаловаться на головные боли; они часто нервозны, рассеяны, быстро утомляются. Это в свою очередь отрицательно сказывается на его общефизическом развитии. Поэтому профилактика плоскостопия и своевременное обнаружение уплощения стопы чрезвычайно важны в период роста и развития опорно-двигательной системы организма. В возрасте 3 — 7 лет необходимо корректировать склонные к уплощению стопы и закрепить правильный свод стопы Основную роль в профилактике плоскостопия имеет закрепление сводчатой формы стоп, противодействие развитию деформации стопы и коррекция склонных к уплощению стоп. Этому способствуют физические упражнения направленные на развитие силы и эластичности мышц голени, стопы, и связок аппарата голеностопного сустава. </vt:lpstr>
      <vt:lpstr>     Плоскостопие у детей в большинстве случаев излечимо! Но следует помнить, что лечить всегда труднее, чем предупредить развитие патологического процесса. Поэтому мы пытаемся создать все условия для систематического, профилактического влияния на организм ребенка. На протяжении всего дня в группе поддерживается оптимальный двигательный режим: утренняя гимнастика, физкультминутки, подвижные игры.</vt:lpstr>
      <vt:lpstr>                         Профилактические меры ОБУВЬ. Обувь для ребенка должна быть с небольшим каблучком (пол сантиметра), мягким супинатором и жестким задником. Нельзя носить слишком тесную обувь и обувь на плоской подошве. Ребенку не следует донашивать чужую обувь.  ПРОФИЛАКТИЧЕСКИЕ УПРАЖНЕНИЯ. Необходимо регулярно выполнять упражнения для профилактики плоскостопия, укрепляющие мышцы стопы и голени, а также тонизировать мышцы стопы ходьбой босиком по песку, траве, гальке, прочим неровностям или по специальному коврику. Формирование свода стопы нуждается в постоянной тренировке.  ДВИГАТЕЛЬНАЯ АКТИВНОСТЬ. Необходимо вести активный образ жизни, выполнять общеразвивающие упражнения для нижних конечностей (ходьба, бег, приседания, упражнения для укрепления мышц свода стопы).  ЗДОРОВОЕ ПИТАНИЕ. Для правильного формирования стопы немаловажным является здоровое питание. Важно обеспечивать правильный фосфорно-кальциевый обмен, наличие витаминов группы В; С; Е и  D. </vt:lpstr>
      <vt:lpstr>Диагностика плоскостопия      О степени уплощения стопы можно судить по её отпечатку. След ноги должен иметь  уплощение стопы. При диагностике плоскостопия у детей нужно учитывать их возрастные особенности. С рождения у ребенка своды стоп заполнены подкожным жиром. К трем-четырём годам кости, мышцы и сам внешний вид стопы приобретают очертания  взрослой стопы. Чем старше ребенок, тем лучше виден просвет свода стопы.   Для диагностики возьмите чистый лист бумаги и положите его на пол. Затем намажьте ступни ребенка каким-нибудь жирным кремом и поставьте его на этот лист. Туловище при этом должно быть прямым, ноги вместе, чтобы тяжесть тела могла распределиться равномерно. На бумаге останется четкий отпечаток стоп. Возьмите карандаш и проведите линию, соединив края подошвенного углубления. За тем, перпендикулярно этой линии проведите прямую, пересекающую углубление стопы в самом глубоком месте.   Для проведения занятий по профилактике и коррекции плоскостопия желательно использовать массажные коврики; массажные мячи различного размера; эспандеры и массажёры для стоп.</vt:lpstr>
      <vt:lpstr>Профилактика плоскостопия</vt:lpstr>
      <vt:lpstr>Презентация PowerPoint</vt:lpstr>
      <vt:lpstr>Дорожка для профилактики плоскостопия. Материал: плотная ткань, разнообразный материал для массажа стопы (камни, крышечки, пуговицы, использованные фломастеры, счетные палочки, крупы и многое другое). Задачи:  осуществлять профилактику плоскостопия, укреплять иммунитет, развивать внимание. </vt:lpstr>
      <vt:lpstr>Презентация PowerPoint</vt:lpstr>
      <vt:lpstr>Презентация PowerPoint</vt:lpstr>
      <vt:lpstr>Презентация PowerPoint</vt:lpstr>
      <vt:lpstr>Упражнения для профилактики и коррекции плоскостопия, которые можно выполнять в домашних условиях.  Упражнения в ходьбе: 1. Ходьба на пятках. 2. Ходьба на наружном крае стоп. 3. Ходьба на носках, на носках с поворотом пяток внутрь 4. Ходьба с согнутыми пальцами стоп. 5. Ходьба спиной вперед. Упражнения в положении стоя: 1.Стоя, стопы параллельно, руки на поясе: постепенное перекатывание стоп с пятки на носок; 2.Одновременный подъём одной ноги на пятку, второй на носок с чередованием положения ног; 3.Стоя, ноги вместе, руки на пояс: разведение пяток в стороны и соединение пяток вместе; 4. Полуприседание и приседание на носках;</vt:lpstr>
      <vt:lpstr>Упражнения в положении сидя на полу: 1. Поочередно и одновременно оттягивать носки стоп на себя и от себя. 2. Согнуть ноги в коленях, упереться стопами о пол. Разводить пятки в стороны и возвращаться в и. п. 3. Согнуть ноги в коленях, упереться стопами о пол. Поочередное  приподнимание пяток от пола. 4. Ноги согнуты в коленных суставах, колени разведены, стопы соприкасаются друг с другом по подошвенной поверхности. Отведение  пяток в стороны и соединение пяток с упором на пальцы стоп. 5. Скользящие движения стопы одной ноги по голени другой, с одновременным охватом поверхности голени. То же самое другой ногой. </vt:lpstr>
      <vt:lpstr>6. Сидя, ноги согнуты в коленных суставах, стопы стоят параллельно. Приподнимание пяток от пола вместе и попеременно. 7. Захватывание пальцами стоп мелких предметов и перекладывание их на другую сторону. Тоже пальцами стоп другой ноги. 8. Захват и удержание мяча (среднего размера) двумя стопами, перекладывание с места на место. </vt:lpstr>
      <vt:lpstr>Упражнения на массажном коврике: 1.Ходьба медленная с глубоким перекатом стопы с пятки на носок. 2. Ходьба на носках, на наружных краях стопы. 3. Перекаты с носков на пятки и обратно. 4. Приставные пружинящие шаги . 5. Легкие поскоки, прыжковые упражнения. Упражнения сидя на стульчике: 1.Собирание с пола мелких предметов (карандашей) или ткани пальцами ног. 2. Катание карандашей всей ступней. </vt:lpstr>
      <vt:lpstr>Комплекс с различными предметами: 1.«Каток» — И.п. –стоя, руки  на поясе. Ребенок катет вперед-назад мяч, валик или палку. Упражнения выполняются сначала одной, затем другой ногой. 2. «Разбойник» — И.п.- сидя на полу с согнутыми ногами, опора на ладошки. Пятки плотно прижаты к полу и не отрываются от него в течение всего времени выполнения упражнения. Движениями пальцев ноги ребенок старается подтащить по полу полотенце (или салфетку) на которой лежит груз (камень), сначала одной. Затем другой ногой. 3. «Сборщик» — И.п. – сидя на полу с согнутыми ногами, опора на ладошки. Ребенок собирает пальцами одной ноги различные мелкие предметы, разложенные на полу, и складывает их в кучку, одной ногой, затем другой. Следует не допускать падания предметов при переноске. 4. «Художник» — И.п. –сидя на полу с согнутыми ногами, опора на ладошки. Ребенок карандашом, зажатым пальцами ног, рисует на листе бумаги различные фигуры, придерживая лист другой ногой. Упражнение выполняется сначала одной, затем другой ногой. 5. «Носильщик» — И.п. –сидя на полу с согнутыми ногами, опора на ладошки.  поднять кубик (мешок, мячик) двумя ногами, перенести его вправо, положить на пол. Вернуть кубик и.п. Затем кубик перенести в левую сторону, вернуться в и.п. </vt:lpstr>
      <vt:lpstr>Самомассаж стоп: Поглаживание, растирание, разминание, вытягивание пальцев, вибрации, пассивные движения и вращения.          </vt:lpstr>
      <vt:lpstr>Литература:  1.«Система занятий по профилактике нарушений осанки и плоскостопия» - Л.С. Асачёва, О.В. Горбунова Санкт-Петербург ДЕТСТВО-ПРЕСС 2013год. Источник:  1.https://nsportal.ru/detsskii-sad/vospitate; тема: 2.«Профилактика плоскостопия в детском саду»; https://ped-kopilka.ru/; тема: «Рекомендации для родителей по профилактике плоскостопия».    </vt:lpstr>
      <vt:lpstr>   Успехов!</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Анжела</dc:creator>
  <cp:lastModifiedBy>Анжела</cp:lastModifiedBy>
  <cp:revision>26</cp:revision>
  <dcterms:created xsi:type="dcterms:W3CDTF">2020-02-08T12:19:50Z</dcterms:created>
  <dcterms:modified xsi:type="dcterms:W3CDTF">2020-03-11T09:33:40Z</dcterms:modified>
</cp:coreProperties>
</file>