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6" r:id="rId9"/>
    <p:sldId id="264" r:id="rId10"/>
    <p:sldId id="265" r:id="rId11"/>
    <p:sldId id="263" r:id="rId12"/>
    <p:sldId id="268" r:id="rId13"/>
    <p:sldId id="270" r:id="rId14"/>
    <p:sldId id="269" r:id="rId15"/>
    <p:sldId id="272" r:id="rId16"/>
    <p:sldId id="271" r:id="rId17"/>
    <p:sldId id="273" r:id="rId18"/>
    <p:sldId id="279" r:id="rId19"/>
    <p:sldId id="267" r:id="rId20"/>
    <p:sldId id="274" r:id="rId21"/>
    <p:sldId id="275" r:id="rId22"/>
    <p:sldId id="276" r:id="rId23"/>
    <p:sldId id="277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7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F37D-74EC-4F09-BE89-BC4DAA2C8860}" type="datetimeFigureOut">
              <a:rPr lang="ru-RU" smtClean="0"/>
              <a:pPr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AFD70-E3AD-4CCC-AF03-8FA2D552DF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kozelsk4.russia-sad.ru/download/33177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7809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Краткая презентация образовательной программы дошкольного образования МКДОУ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№4                          «Красная шапочка»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332656"/>
            <a:ext cx="69847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учреждение                          «Детский сад комбинированного вида №4 «Красная шапочка»»                                               г. Козельск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Козельского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района Калужской области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6" name="Группа 21"/>
          <p:cNvGrpSpPr>
            <a:grpSpLocks/>
          </p:cNvGrpSpPr>
          <p:nvPr/>
        </p:nvGrpSpPr>
        <p:grpSpPr bwMode="auto">
          <a:xfrm>
            <a:off x="827584" y="4077072"/>
            <a:ext cx="2617787" cy="1676400"/>
            <a:chOff x="640361" y="4292285"/>
            <a:chExt cx="2617133" cy="1676428"/>
          </a:xfrm>
        </p:grpSpPr>
        <p:sp>
          <p:nvSpPr>
            <p:cNvPr id="7" name="Стрелка влево 6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640361" y="4292285"/>
              <a:ext cx="2231690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Социально – коммуникативное развитие</a:t>
              </a:r>
            </a:p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Группа 20"/>
          <p:cNvGrpSpPr>
            <a:grpSpLocks/>
          </p:cNvGrpSpPr>
          <p:nvPr/>
        </p:nvGrpSpPr>
        <p:grpSpPr bwMode="auto">
          <a:xfrm>
            <a:off x="1187624" y="1340768"/>
            <a:ext cx="2095500" cy="2560639"/>
            <a:chOff x="1114919" y="2003882"/>
            <a:chExt cx="2095483" cy="2559478"/>
          </a:xfrm>
        </p:grpSpPr>
        <p:sp>
          <p:nvSpPr>
            <p:cNvPr id="12" name="Стрелка влево 11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олилиния 14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Познавательное развитие</a:t>
              </a:r>
            </a:p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Группа 24"/>
          <p:cNvGrpSpPr>
            <a:grpSpLocks/>
          </p:cNvGrpSpPr>
          <p:nvPr/>
        </p:nvGrpSpPr>
        <p:grpSpPr bwMode="auto">
          <a:xfrm>
            <a:off x="5796136" y="4077070"/>
            <a:ext cx="3109912" cy="1676400"/>
            <a:chOff x="5660061" y="4292283"/>
            <a:chExt cx="3109978" cy="1676428"/>
          </a:xfrm>
        </p:grpSpPr>
        <p:sp>
          <p:nvSpPr>
            <p:cNvPr id="18" name="Стрелка влево 17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Полилиния 18"/>
            <p:cNvSpPr/>
            <p:nvPr/>
          </p:nvSpPr>
          <p:spPr>
            <a:xfrm>
              <a:off x="6191884" y="4292283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algn="ctr" defTabSz="711200">
                <a:lnSpc>
                  <a:spcPct val="90000"/>
                </a:lnSpc>
                <a:defRPr/>
              </a:pPr>
              <a:endParaRPr lang="ru-RU" b="1" dirty="0" smtClean="0">
                <a:latin typeface="Arial" pitchFamily="34" charset="0"/>
                <a:cs typeface="Arial" pitchFamily="34" charset="0"/>
              </a:endParaRPr>
            </a:p>
            <a:p>
              <a:pPr algn="ctr" defTabSz="711200">
                <a:lnSpc>
                  <a:spcPct val="90000"/>
                </a:lnSpc>
                <a:defRPr/>
              </a:pPr>
              <a:endParaRPr lang="ru-RU" b="1" dirty="0" smtClean="0">
                <a:latin typeface="Arial" pitchFamily="34" charset="0"/>
                <a:cs typeface="Arial" pitchFamily="34" charset="0"/>
              </a:endParaRPr>
            </a:p>
            <a:p>
              <a:pPr algn="ctr" defTabSz="711200">
                <a:lnSpc>
                  <a:spcPct val="90000"/>
                </a:lnSpc>
                <a:defRPr/>
              </a:pPr>
              <a:endParaRPr lang="ru-RU" b="1" dirty="0" smtClean="0">
                <a:latin typeface="Arial" pitchFamily="34" charset="0"/>
                <a:cs typeface="Arial" pitchFamily="34" charset="0"/>
              </a:endParaRPr>
            </a:p>
            <a:p>
              <a:pPr algn="ctr" defTabSz="711200">
                <a:lnSpc>
                  <a:spcPct val="90000"/>
                </a:lnSpc>
                <a:defRPr/>
              </a:pP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Физическое </a:t>
              </a:r>
            </a:p>
            <a:p>
              <a:pPr algn="ctr" defTabSz="711200">
                <a:lnSpc>
                  <a:spcPct val="90000"/>
                </a:lnSpc>
                <a:defRPr/>
              </a:pP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развитие</a:t>
              </a:r>
            </a:p>
            <a:p>
              <a:pPr defTabSz="711200">
                <a:lnSpc>
                  <a:spcPct val="90000"/>
                </a:lnSpc>
                <a:defRPr/>
              </a:pPr>
              <a:endParaRPr lang="ru-RU" b="1" dirty="0">
                <a:latin typeface="Arial" pitchFamily="34" charset="0"/>
                <a:cs typeface="Arial" pitchFamily="34" charset="0"/>
              </a:endParaRPr>
            </a:p>
            <a:p>
              <a:pPr defTabSz="711200">
                <a:lnSpc>
                  <a:spcPct val="90000"/>
                </a:lnSpc>
                <a:defRPr/>
              </a:pPr>
              <a:endParaRPr lang="ru-RU" sz="1600" b="1" dirty="0" smtClean="0">
                <a:latin typeface="Arial" pitchFamily="34" charset="0"/>
                <a:cs typeface="Arial" pitchFamily="34" charset="0"/>
              </a:endParaRPr>
            </a:p>
            <a:p>
              <a:pPr defTabSz="711200">
                <a:lnSpc>
                  <a:spcPct val="90000"/>
                </a:lnSpc>
                <a:defRPr/>
              </a:pPr>
              <a:endParaRPr lang="ru-RU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Группа 23"/>
          <p:cNvGrpSpPr>
            <a:grpSpLocks/>
          </p:cNvGrpSpPr>
          <p:nvPr/>
        </p:nvGrpSpPr>
        <p:grpSpPr bwMode="auto">
          <a:xfrm>
            <a:off x="5580112" y="1556792"/>
            <a:ext cx="2880318" cy="1865313"/>
            <a:chOff x="5018814" y="2003549"/>
            <a:chExt cx="2879240" cy="1865803"/>
          </a:xfrm>
        </p:grpSpPr>
        <p:sp>
          <p:nvSpPr>
            <p:cNvPr id="22" name="Стрелка влево 21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Полилиния 22"/>
            <p:cNvSpPr/>
            <p:nvPr/>
          </p:nvSpPr>
          <p:spPr>
            <a:xfrm>
              <a:off x="5693247" y="2003549"/>
              <a:ext cx="2204807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Художественно – эстетическое развитие</a:t>
              </a:r>
            </a:p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Группа 22"/>
          <p:cNvGrpSpPr>
            <a:grpSpLocks/>
          </p:cNvGrpSpPr>
          <p:nvPr/>
        </p:nvGrpSpPr>
        <p:grpSpPr bwMode="auto">
          <a:xfrm>
            <a:off x="3707904" y="548680"/>
            <a:ext cx="2095500" cy="2536826"/>
            <a:chOff x="3403959" y="1391962"/>
            <a:chExt cx="2094999" cy="2537264"/>
          </a:xfrm>
        </p:grpSpPr>
        <p:sp>
          <p:nvSpPr>
            <p:cNvPr id="26" name="Стрелка влево 25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Полилиния 26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Речевое развитие</a:t>
              </a:r>
            </a:p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 smtClean="0">
                <a:latin typeface="Arial" pitchFamily="34" charset="0"/>
                <a:cs typeface="Arial" pitchFamily="34" charset="0"/>
              </a:endParaRPr>
            </a:p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Полилиния 28"/>
          <p:cNvSpPr/>
          <p:nvPr/>
        </p:nvSpPr>
        <p:spPr>
          <a:xfrm>
            <a:off x="3491880" y="3212976"/>
            <a:ext cx="2448272" cy="2304256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Направления развития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87624" y="580526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и содержание образования (обучения и воспитания)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по 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образовательным областям  соответствуют п.17- 22 ФОП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(утв. приказом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России от 25 ноября 2022 г. № 1028) 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1331640" y="273050"/>
            <a:ext cx="7560840" cy="639631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Образовательная </a:t>
            </a:r>
            <a:r>
              <a:rPr lang="ru-RU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включает:</a:t>
            </a:r>
          </a:p>
          <a:p>
            <a:pPr algn="ctr">
              <a:buNone/>
            </a:pPr>
            <a:endParaRPr lang="ru-RU" sz="29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образовательную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деятельность, осуществляемую в процессе организации различных видов детской деятельности;</a:t>
            </a:r>
          </a:p>
          <a:p>
            <a:pPr>
              <a:buFont typeface="Wingdings" pitchFamily="2" charset="2"/>
              <a:buChar char="Ø"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образовательную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деятельность, осуществляемую в ходе режимных процессов;</a:t>
            </a:r>
          </a:p>
          <a:p>
            <a:pPr>
              <a:buFont typeface="Wingdings" pitchFamily="2" charset="2"/>
              <a:buChar char="Ø"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самостоятельную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деятельность детей;</a:t>
            </a:r>
          </a:p>
          <a:p>
            <a:pPr>
              <a:buFont typeface="Wingdings" pitchFamily="2" charset="2"/>
              <a:buChar char="Ø"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 семьями детей по реализации Программы.</a:t>
            </a:r>
          </a:p>
          <a:p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вторую половину дня педагог может организовывать </a:t>
            </a:r>
            <a:r>
              <a:rPr lang="ru-RU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культурные практики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Они расширяют социальные и практические компоненты содержания образования, способствуют формированию у детей культурных умений при взаимодействии со взрослым и самостоятельной деятельности. Ценность культурных практик состоит в том, что они ориентированы на проявление детьми самостоятельности и творчества, активности и инициативности в разных видах деятельности, обеспечивают их продуктивность.</a:t>
            </a:r>
          </a:p>
          <a:p>
            <a:pPr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К </a:t>
            </a:r>
            <a:r>
              <a:rPr lang="ru-RU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культурным практикам относят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: игровую, продуктивную, познавательно-исследовательскую, коммуникативную практики, чтение художественной литературы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/>
              <a:t> </a:t>
            </a:r>
            <a:r>
              <a:rPr lang="ru-RU" sz="2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поддержки детской инициативы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педагог поощряет свободную самостоятельную деятельность детей, основанную на детских интересах и предпочтениях. Появление возможности у ребёнка исследовать, играть, лепить, рисовать, сочинять, петь, танцевать, конструировать, ориентируясь на собственные интересы, позволяет обеспечить такие важные составляющие эмоционального благополучия ребёнка в детском саду как уверенность в себе, чувство защищенности, комфорта, положительного самоощущения.</a:t>
            </a:r>
          </a:p>
          <a:p>
            <a:pPr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1259632" y="273050"/>
            <a:ext cx="7427168" cy="63963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Направления </a:t>
            </a:r>
            <a:r>
              <a:rPr lang="ru-RU" sz="1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корекционно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развивающей работы</a:t>
            </a:r>
          </a:p>
          <a:p>
            <a:pPr algn="ctr">
              <a:buNone/>
            </a:pPr>
            <a:endParaRPr lang="ru-RU" sz="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Направление и задачи коррекционно-развивающей работы в МКДОУ соответствуют п.27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ФОП ДО (утв. приказом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России от 25 ноября 2022 г. № 1028)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коррекционно-развивающей работы в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МКДОУ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соответствуют п.28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ФОП ДО (утв. приказом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России от 25 ноября 2022 г. 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1028)</a:t>
            </a:r>
          </a:p>
          <a:p>
            <a:pPr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образовательной деятельности по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коррекции тяжелых 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нарушений речи детей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логопедической работы является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формирование полноценной фонетической системы языка, развитие фонематического восприятия и навыков первоначального звукового анализа и синтеза, автоматизирование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слухо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- произносительных умений и навыков в различных ситуациях, развивать связную речь.     </a:t>
            </a:r>
          </a:p>
          <a:p>
            <a:pPr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Коррекционная работа с детьми, имеющих тяжелые нарушения речи осуществляется на основании результатов прохождения и заключения ПМПК и ППК.                                                                      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1259632" y="273050"/>
            <a:ext cx="7427168" cy="63963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Организация игровой деятельности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дошкольников</a:t>
            </a:r>
            <a:endParaRPr lang="ru-RU" sz="18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цели и задачи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условий для развития игровой деятельности детей.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игровых умений, развитых культурных форм игры. Развитие у детей интереса к различным видам игр. Всестороннее воспитание и гармоничное развитие детей в игре (эмоционально-нравственное, умственное, физическое, художественно-эстетическое и социально - коммуникативное). Развитие самостоятельности, инициативы, творчества, навыков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 формирование доброжелательного отношения к сверстникам, умения взаимодействовать, договариваться, самостоятельно разрешать конфликтные ситуации.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 игровой деятельности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Сюжетно-ролевые игры</a:t>
            </a:r>
          </a:p>
          <a:p>
            <a:pPr algn="ctr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Подвижные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игры</a:t>
            </a:r>
          </a:p>
          <a:p>
            <a:pPr algn="ctr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Театрализованные игры</a:t>
            </a:r>
          </a:p>
          <a:p>
            <a:pPr algn="ctr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Дидактические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игры.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1259632" y="273050"/>
            <a:ext cx="7427168" cy="63963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indent="342900" algn="ctr"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Рабочая программа воспитания</a:t>
            </a:r>
            <a:r>
              <a:rPr lang="ru-RU" sz="1800" dirty="0">
                <a:solidFill>
                  <a:srgbClr val="C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endParaRPr lang="ru-RU" sz="1800" dirty="0" smtClean="0">
              <a:solidFill>
                <a:srgbClr val="C0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342900" algn="ctr">
              <a:spcAft>
                <a:spcPts val="0"/>
              </a:spcAft>
              <a:buNone/>
            </a:pPr>
            <a:endParaRPr lang="ru-RU" sz="800" dirty="0" smtClean="0">
              <a:solidFill>
                <a:srgbClr val="C0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Программа воспитания основана на воплощении национального воспитательного идеала, который понимается как высшая цель образования, нравственное (идеальное) представление 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человеке.</a:t>
            </a:r>
          </a:p>
          <a:p>
            <a:pPr lvl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Общая </a:t>
            </a: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воспитания в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МКДОУ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личностное развитие каждого ребёнка с учётом его индивидуальности и создание условий для позитивной социализации детей на основе традиционных ценностей российского общества, что предполагает: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формирование ценностного отношения к окружающему миру (природному 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социокультурному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), другим людям, самому себе;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правилами.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3" name="Рисунок 12" descr="img24.jpg"/>
          <p:cNvPicPr>
            <a:picLocks noChangeAspect="1"/>
          </p:cNvPicPr>
          <p:nvPr/>
        </p:nvPicPr>
        <p:blipFill>
          <a:blip r:embed="rId3" cstate="print"/>
          <a:srcRect l="14563" t="10101" r="5113" b="5901"/>
          <a:stretch>
            <a:fillRect/>
          </a:stretch>
        </p:blipFill>
        <p:spPr>
          <a:xfrm>
            <a:off x="1475656" y="404664"/>
            <a:ext cx="7344816" cy="5760640"/>
          </a:xfrm>
          <a:prstGeom prst="rect">
            <a:avLst/>
          </a:prstGeom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691680" y="1052736"/>
            <a:ext cx="178903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ru-RU" sz="2000" b="1" dirty="0" err="1" smtClean="0"/>
              <a:t>Социаль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ное</a:t>
            </a:r>
            <a:endParaRPr lang="ru-RU" sz="2000" b="1" dirty="0" smtClean="0"/>
          </a:p>
        </p:txBody>
      </p:sp>
      <p:sp>
        <p:nvSpPr>
          <p:cNvPr id="6" name="Овал 5"/>
          <p:cNvSpPr/>
          <p:nvPr/>
        </p:nvSpPr>
        <p:spPr>
          <a:xfrm>
            <a:off x="6660232" y="2996952"/>
            <a:ext cx="194421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Познавательное</a:t>
            </a:r>
          </a:p>
        </p:txBody>
      </p:sp>
      <p:sp>
        <p:nvSpPr>
          <p:cNvPr id="7" name="Овал 6"/>
          <p:cNvSpPr/>
          <p:nvPr/>
        </p:nvSpPr>
        <p:spPr>
          <a:xfrm>
            <a:off x="5004048" y="4581128"/>
            <a:ext cx="1800200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Физкуль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турно</a:t>
            </a:r>
            <a:r>
              <a:rPr lang="ru-RU" sz="2000" b="1" dirty="0" smtClean="0"/>
              <a:t> - оздоровительное</a:t>
            </a:r>
          </a:p>
        </p:txBody>
      </p:sp>
      <p:sp>
        <p:nvSpPr>
          <p:cNvPr id="8" name="Овал 7"/>
          <p:cNvSpPr/>
          <p:nvPr/>
        </p:nvSpPr>
        <p:spPr>
          <a:xfrm>
            <a:off x="2771800" y="4653136"/>
            <a:ext cx="1872208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Трудовое</a:t>
            </a:r>
          </a:p>
        </p:txBody>
      </p:sp>
      <p:sp>
        <p:nvSpPr>
          <p:cNvPr id="9" name="Овал 8"/>
          <p:cNvSpPr/>
          <p:nvPr/>
        </p:nvSpPr>
        <p:spPr>
          <a:xfrm>
            <a:off x="1331640" y="3140968"/>
            <a:ext cx="1872208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Эстетети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ческое</a:t>
            </a:r>
            <a:endParaRPr lang="ru-RU" sz="2000" b="1" dirty="0" smtClean="0"/>
          </a:p>
        </p:txBody>
      </p:sp>
      <p:sp>
        <p:nvSpPr>
          <p:cNvPr id="10" name="Овал 9"/>
          <p:cNvSpPr/>
          <p:nvPr/>
        </p:nvSpPr>
        <p:spPr>
          <a:xfrm>
            <a:off x="3419872" y="2564904"/>
            <a:ext cx="2808312" cy="165618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Направления воспитания</a:t>
            </a:r>
          </a:p>
        </p:txBody>
      </p:sp>
      <p:sp>
        <p:nvSpPr>
          <p:cNvPr id="11" name="Овал 10"/>
          <p:cNvSpPr/>
          <p:nvPr/>
        </p:nvSpPr>
        <p:spPr>
          <a:xfrm>
            <a:off x="6156176" y="1052736"/>
            <a:ext cx="187220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Духовно - нравственное</a:t>
            </a:r>
          </a:p>
        </p:txBody>
      </p:sp>
      <p:sp>
        <p:nvSpPr>
          <p:cNvPr id="17" name="Овал 16"/>
          <p:cNvSpPr/>
          <p:nvPr/>
        </p:nvSpPr>
        <p:spPr>
          <a:xfrm>
            <a:off x="3923928" y="548680"/>
            <a:ext cx="1800200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Патриотическое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476672"/>
            <a:ext cx="7272808" cy="5649491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Уклад МКДОУ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это её необходимый фундамент, основа и инструмент воспитания. Уклад задает и удерживает ценности воспитания для всех участников образовательных отношений: руководителей МКДОУ, воспитателей и специалистов, вспомогательного персонала, воспитанников, родителей (законных представителей), субъектов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социокультурного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окружения МКДОУ.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Целью деятельности МКДОУ -  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Смысл деятельности МКДОУ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всестороннее развитие каждого ребенка, его социальных, нравственных, эстетических, интеллектуальных, физических качеств, инициативности, самостоятельности и  ответственности.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Миссия МКДОУ-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обеспечение детей раннего и дошкольного возраста качественным и современным дошкольным образованием соответствующим потребностям и интересам  семьи, общества, государства.  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476672"/>
            <a:ext cx="7272808" cy="5649491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Воспитывающая среда образовательной организации.</a:t>
            </a:r>
            <a:endParaRPr lang="ru-RU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Воспитывающая среда раскрывает ценности и смыслы, заложенные в укладе. Воспитывающая среда включает совокупность различных условий, предполагающих возможность встречи и взаимодействия детей и взрослых в процессе приобщения к традиционным ценностям российского общества. Пространство, в рамках которого происходит процесс воспитания, называется воспитывающей средой. Основными характеристиками воспитывающей среды являются её содержательная насыщенность и структурированность.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Воспитывающая среда включает: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условия для формирования эмоционально-ценностного отношения ребёнка к окружающему миру, другим людям, себе;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условия для обретения ребёнком первичного опыта деятельности и поступка в соответствии с традиционными ценностями российского общества;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условия для становления самостоятельности, инициативности и творческого взаимодействия в разных детско-взрослых и детско-детских общностях, включая разновозрастное детское сообщество.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03648" y="764704"/>
          <a:ext cx="7272807" cy="56166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24269"/>
                <a:gridCol w="2424269"/>
                <a:gridCol w="2424269"/>
              </a:tblGrid>
              <a:tr h="3879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Наименование учреждения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Цель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Формы взаимодействия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0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АНО ЦДО «Возрождение»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Духовно – нравственное воспитание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Методическая работа, посещение выставок, дней открытых дверей, концертов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Храм в честь Сошествия Святого Духа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Духовно – нравственное воспитание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Экскурсии, праздники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Детская школа искусств г. Козельск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Эстетическое воспитание и развитие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Кружковая работа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Козельский культурно-досуговый центр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Поддержка и развитие творчества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Участие в    мероприятиях, конкурсах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Дом Природы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Экологическое воспитание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Посещение выставок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Краеведческий музей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Патриотическое воспитание дошкольников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Посещение тематических выставок, экспозиций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Основная общеобразовательная школа № 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Преемственность обучения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Взаимопосещения, досуги, развлечения.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0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Козельская ЦРБ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Охрана здоровья детей и медицинское обслуживание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Проведение мероприятий по профилактике и охране здоровья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0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ГИБДД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Воспитание ответственного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участника дорожного движения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Встречи детей с сотрудниками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ГИБДД; совместные праздники,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экскурсии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0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Пожарно-спасательная часть №42 Козельск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Обучение пожарной безопасности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Экскурсии в пожарную часть, присутствие сотрудников ПЧ во время тренировочной эвакуации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627784" y="332656"/>
            <a:ext cx="4896544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Социальное партнерство</a:t>
            </a:r>
            <a:endParaRPr kumimoji="0" lang="ru-RU" b="0" i="0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1331640" y="764704"/>
            <a:ext cx="3456384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3.Организационный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19672" y="1772816"/>
            <a:ext cx="6984776" cy="44644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835696" y="1772816"/>
            <a:ext cx="619268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Психолого-педагогические условия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Особенности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организации развивающей предметно – пространственной среды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Материально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техническое обеспечение Программы, обеспеченность методическими материалами и средствами обучения и воспитания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Примерный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перечень литературных, музыкальных, художественных, анимационных произведений для реализации Программы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Кадровые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условия реализации Программы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Режим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распорядок дня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Особенности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традиционных событий, праздников, мероприятий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Календарный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план воспитательной работы</a:t>
            </a:r>
          </a:p>
          <a:p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403648" y="332656"/>
            <a:ext cx="7416824" cy="619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учреждении.</a:t>
            </a:r>
          </a:p>
          <a:p>
            <a:pPr algn="ctr"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разработана в соответствии с: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программой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дошкольного образования (далее ФОП ДО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Федеральным государственным образовательным стандартом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дошкольного образования (далее – ФГОС ДО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476672"/>
            <a:ext cx="7272808" cy="59766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Особенности организации развивающей  предметно-пространственной среды</a:t>
            </a:r>
          </a:p>
          <a:p>
            <a:pPr algn="ctr"/>
            <a:endParaRPr lang="ru-RU" sz="9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Развивающая предметно-пространственная среда – часть образовательной среды и фактор, мощно обогащающий развитие детей. РППС выступает основой для разнообразной, разносторонне развивающей, содержательной и привлекательной для каждого ребенка деятельности.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РППС организована как единое пространство, все компоненты которого,  согласованы между собой по содержанию, масштабу, художественному решению.</a:t>
            </a:r>
          </a:p>
          <a:p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 проектировании РППС учтены:</a:t>
            </a:r>
          </a:p>
          <a:p>
            <a:pPr lvl="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этнопсихологические,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социокультурные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культурно-исторические и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природно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климатические условия;</a:t>
            </a:r>
          </a:p>
          <a:p>
            <a:pPr lvl="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возраст, опыт, уровень развития детей и особенностей их деятельности - содержание воспитания и образования;</a:t>
            </a:r>
          </a:p>
          <a:p>
            <a:pPr lvl="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задачи образовательной программы для разных возрастных групп;</a:t>
            </a:r>
          </a:p>
          <a:p>
            <a:pPr lvl="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возможности и потребности участников образовательной деятельности (детей и их семей, педагогов и других сотрудников, участников сетевого взаимодействия и пр.).</a:t>
            </a:r>
          </a:p>
          <a:p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Развивающая предметно – пространственная среда  соответствует: требованиям ФГОС ДО и Программе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476672"/>
            <a:ext cx="7272808" cy="59766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МКДОУ созданы материально-технические условия, обеспечивающие: 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возможность достижения обучающимися планируемых результатов освоения программы; 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выполнение требований санитарно-эпидемиологических правил и гигиенических нормативов, содержащихся в СП 2.4.3648-20,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2.3/2.4.3590-20  «Санитарно-эпидемиологические требования к организации общественного питания населения», утверждённых постановлением Главного государственного санитарного врача Российской Федерации от 27 октября 2020 г. № 32 (зарегистрировано Министерством юстиции Российской Федерации 11 ноября 2020 г., регистрационный № 60833), действующим до 1 января 2027 года (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далее-СанПиН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2.3/2.4.3590-20),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1.2.3685-21;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выполнение требований пожарной безопасности и электробезопасности; 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выполнение требований по охране здоровья обучающихся и охране труда работников; 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возможность для беспрепятственного доступа обучающихся с ОВЗ, в том числе детей-инвалидов к объектам инфраструктуры МКДОУ. При создании материально-технических условий для детей с ОВЗ МКДОУ учитывает особенности их физического и психического развития. </a:t>
            </a:r>
          </a:p>
          <a:p>
            <a:pPr lvl="0"/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476672"/>
            <a:ext cx="7272808" cy="597666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Кадровые условия реализации Программы.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Реализация Программы обеспечивается руководящими, педагогическими, учебно-вспомогательными, административно-хозяйственными работниками МКДОУ.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Квалификация педагогических и учебно-вспомогательных работников соответствует квалификационным характеристикам, установленным в Едином квалификационном справочнике должностей руководителей, специалистов и служащих, раздел «Квалификационные характеристики должностей работников образования», утвержденном приказом Министерства здравоохранения и социального развития Российской Федерации от 26 августа 2010 г. №761н (зарегистрирован Министерством юстиции Российской Федерации 6 октября 2010 г., регистрационный №18638), с изменениями, внесенными приказом Министерства здравоохранения и социального развития Российской Федерации от 31 мая 2011 г. №448н (зарегистрирован Министерством юстиции Российской Федерации 1 июля 2011 г., регистрационный №21240)</a:t>
            </a:r>
          </a:p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МКДОУ укомплектовано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квалифицированными руководящими, педагогическими кадрами для реализации Программы, функционал которых связан с организацией и реализацией воспитательного процесса, согласно штатного расписания.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332656"/>
            <a:ext cx="7488832" cy="597666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Режим и распорядок дня.</a:t>
            </a:r>
            <a:endParaRPr lang="ru-RU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Пребывание детей в детском саду - 12 часов. Режим и распорядок дня устанавливается в МКДОУ с учетом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1.2.3685-21, условий реализации программы МКДОУ, потребностей участников образовательного процесса.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	Основными компонентами режима в МКДОУ являются: сон, пребывание на открытом воздухе (прогулка), образовательная деятельность, игровая деятельность и отдых по собственному выбору (самостоятельная деятельность), прием пищи, личная гигиена.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	При организации режима предусмотрено оптимальное чередование самостоятельной детской деятельности и организованных форм работы с детьми, коллективных и индивидуальных игр, достаточная двигательная  активность ребёнка в течение дня, обеспечено сочетание умственной и физической нагрузки. 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	Продолжительность дневной суммарной образовательной нагрузки для детей дошкольного возраста, условия организации образовательного процесса соответствуют требованиям, предусмотренным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1.2.3685-21 и СП 2.4.3648-20.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	Режим дня построен с учётом сезонных изменений. </a:t>
            </a:r>
          </a:p>
          <a:p>
            <a:pPr algn="ctr"/>
            <a:r>
              <a:rPr lang="ru-RU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Требования и показатели организации образовательного процесса и режима дня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соответствуют п.п. 35.12  ФОП ДО (утв. приказом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России от 25 ноября 2022 г. № 1028).</a:t>
            </a: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332656"/>
            <a:ext cx="7488832" cy="597666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Особенности традиционных событий, праздников, мероприятий</a:t>
            </a:r>
          </a:p>
          <a:p>
            <a:pPr algn="ctr"/>
            <a:endParaRPr lang="ru-RU" sz="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Правильно организованные праздники в детском саду — это эффективный инструмент развития и воспитания детей. Главное, чтобы праздник проводился для детей, чтобы он стал захватывающим, запоминающимся событием в жизни каждого ребенка. Традиционно в детском саду проводятся различные праздники и мероприятия. 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Чтобы превратить мероприятие в настоящий детский праздник необходимо придерживаться нескольких условий: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 разнообразие форматов. Так в МКДОУ праздники могут проходить в виде: концерта,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квеста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проекта, образовательного события, соревнований, выставки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перфоманса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 спектакля, викторины, фестиваля, ярмарки, чаепития и т.д.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участие родителей. Родители активные участники праздника.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поддержка детской инициативы. Дети сами создают  и конструируют праздник. С помощью воспитателя дети планируют  и придумывают праздник — что там будет, во что наряжаться, кто будет выступать, как сделать костюмы и декорации (если нужно), кого пригласить, делать ли пригласительные билеты и т.д. </a:t>
            </a:r>
          </a:p>
          <a:p>
            <a:pPr algn="ctr"/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332656"/>
            <a:ext cx="7488832" cy="5976664"/>
          </a:xfrm>
        </p:spPr>
        <p:txBody>
          <a:bodyPr>
            <a:noAutofit/>
          </a:bodyPr>
          <a:lstStyle/>
          <a:p>
            <a:endParaRPr lang="ru-RU" sz="1800" b="1" dirty="0" smtClean="0"/>
          </a:p>
          <a:p>
            <a:endParaRPr lang="ru-RU" sz="1800" b="1" dirty="0" smtClean="0"/>
          </a:p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Календарный план воспитательной работы</a:t>
            </a:r>
          </a:p>
          <a:p>
            <a:pPr algn="ctr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Все мероприятия календарного плана воспитательной работы  проводятся  с учётом особенностей Программы, а также возрастных, физиологических 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психоэмоциональных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особенностей обучающихся.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1403648" y="332656"/>
            <a:ext cx="7488832" cy="5976664"/>
          </a:xfrm>
        </p:spPr>
        <p:txBody>
          <a:bodyPr>
            <a:noAutofit/>
          </a:bodyPr>
          <a:lstStyle/>
          <a:p>
            <a:endParaRPr lang="ru-RU" sz="1800" b="1" dirty="0" smtClean="0"/>
          </a:p>
          <a:p>
            <a:endParaRPr lang="ru-RU" sz="1800" b="1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pPr algn="ctr"/>
            <a:r>
              <a:rPr lang="ru-RU" sz="1800" b="1" dirty="0" smtClean="0">
                <a:solidFill>
                  <a:srgbClr val="C00000"/>
                </a:solidFill>
              </a:rPr>
              <a:t>С полной версией образовательной программы дошкольного образования  МКДОУ детский сад №4 «Красная шапочка»                                   Вы </a:t>
            </a:r>
            <a:r>
              <a:rPr lang="ru-RU" sz="1800" b="1" dirty="0" smtClean="0">
                <a:solidFill>
                  <a:srgbClr val="C00000"/>
                </a:solidFill>
              </a:rPr>
              <a:t>можете  ознакомиться  </a:t>
            </a:r>
            <a:r>
              <a:rPr lang="ru-RU" sz="1800" b="1" dirty="0" smtClean="0">
                <a:solidFill>
                  <a:srgbClr val="C00000"/>
                </a:solidFill>
              </a:rPr>
              <a:t>на сайте МКДОУ  в разделе Образование  </a:t>
            </a:r>
            <a:r>
              <a:rPr lang="en-US" sz="1800" b="1" dirty="0" smtClean="0">
                <a:solidFill>
                  <a:srgbClr val="C00000"/>
                </a:solidFill>
                <a:hlinkClick r:id="rId3"/>
              </a:rPr>
              <a:t>http://</a:t>
            </a:r>
            <a:r>
              <a:rPr lang="en-US" sz="1800" b="1" dirty="0" smtClean="0">
                <a:solidFill>
                  <a:srgbClr val="C00000"/>
                </a:solidFill>
                <a:hlinkClick r:id="rId3"/>
              </a:rPr>
              <a:t>kozelsk4.russia-sad.ru/download/331771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endParaRPr lang="ru-RU" sz="1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1800" b="1" dirty="0" smtClean="0">
                <a:solidFill>
                  <a:srgbClr val="C0000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403648" y="332656"/>
            <a:ext cx="7416824" cy="619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Нормативно-правовой основой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для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разработки Программы являются следующие нормативно-правовые документы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ru-RU" sz="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Указ Президента Российской Федерации от 7 мая 2018 г. № 204 «О национальных целях и стратегических задачах развития Российской Федерации на период до 2024 года»;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Указ Президента Российской Федерации от 21 июля 2020 г. № 474 «О национальных целях развития Российской Федерации на период до 2030 года»;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Указ Президента Российской Федерации от 9 ноября 2022 г. № 809 «Об утверждении основ государственной политики по сохранению и укреплению традиционных российских духовно-нравственных ценностей»;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Федеральный закон от 29 декабря 2012 г. № 273-ФЗ «Об образовании в Российской Федерации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403648" y="332656"/>
            <a:ext cx="7416824" cy="61926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Программа состоит из </a:t>
            </a:r>
            <a:r>
              <a:rPr lang="ru-RU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обязательной части и части, формируемой участниками образовательных отношений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Обе части являются взаимодополняющими и необходимыми с точки зрения реализации требований ФГОС ДО. </a:t>
            </a:r>
          </a:p>
          <a:p>
            <a:pPr>
              <a:buNone/>
            </a:pPr>
            <a:r>
              <a:rPr lang="ru-RU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Обязательная часть Программы соответствует ФОП ДО и обеспечивает: </a:t>
            </a:r>
          </a:p>
          <a:p>
            <a:pPr lvl="0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обучение, воспитание и развитие  ребенка дошкольного возраста как гражданина Российской Федерации, формирование основ его гражданской и культурной идентичности на доступном его возрасту содержании доступными средствами; </a:t>
            </a:r>
          </a:p>
          <a:p>
            <a:pPr lvl="0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создание единого ядра содержания дошкольного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образования,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ориентированного на приобщение детей к духовно-нравственным и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ценностям российского народа,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pPr lvl="0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создание единого федерального образовательного пространства воспитания и  обучения детей от рождения до поступления в общеобразовательную организацию, обеспечивающего ребенку и его родителям (законным представителям), равные, качественные условия ДО, вне зависимости от места проживания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части, формируемой участниками образовательных отношений, представлены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выбранные участниками образовательных отношений программы, направленные на развитие детей в образовательных областях, видах деятельности и культурных практиках (парциальные образовательные программы), отобранные с учетом приоритетных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направлений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и ориентированные на потребность детей и их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родителей.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403648" y="332656"/>
            <a:ext cx="7416824" cy="619268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3563888" y="1988840"/>
            <a:ext cx="2884289" cy="2884289"/>
            <a:chOff x="3211710" y="1799"/>
            <a:chExt cx="2884289" cy="2884289"/>
          </a:xfrm>
        </p:grpSpPr>
        <p:sp>
          <p:nvSpPr>
            <p:cNvPr id="9" name="Стрелка вниз 8"/>
            <p:cNvSpPr/>
            <p:nvPr/>
          </p:nvSpPr>
          <p:spPr>
            <a:xfrm>
              <a:off x="3211710" y="1799"/>
              <a:ext cx="2884289" cy="2884289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трелка вниз 4"/>
            <p:cNvSpPr/>
            <p:nvPr/>
          </p:nvSpPr>
          <p:spPr>
            <a:xfrm>
              <a:off x="3859782" y="1799"/>
              <a:ext cx="1655192" cy="2379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2240" tIns="142240" rIns="142240" bIns="1422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err="1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Содержате</a:t>
              </a:r>
              <a:r>
                <a:rPr lang="ru-RU" sz="2000" kern="1200" dirty="0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2000" kern="1200" dirty="0" err="1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льный</a:t>
              </a:r>
              <a:r>
                <a:rPr lang="ru-RU" sz="2000" kern="1200" dirty="0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раздел</a:t>
              </a:r>
              <a:endParaRPr lang="ru-RU" sz="1800" kern="12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331640" y="764704"/>
            <a:ext cx="2884289" cy="2884289"/>
            <a:chOff x="3211710" y="1799"/>
            <a:chExt cx="2884289" cy="2884289"/>
          </a:xfrm>
        </p:grpSpPr>
        <p:sp>
          <p:nvSpPr>
            <p:cNvPr id="12" name="Стрелка вниз 11"/>
            <p:cNvSpPr/>
            <p:nvPr/>
          </p:nvSpPr>
          <p:spPr>
            <a:xfrm>
              <a:off x="3211710" y="1799"/>
              <a:ext cx="2884289" cy="2884289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Стрелка вниз 4"/>
            <p:cNvSpPr/>
            <p:nvPr/>
          </p:nvSpPr>
          <p:spPr>
            <a:xfrm>
              <a:off x="3932782" y="1799"/>
              <a:ext cx="1442145" cy="2379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2240" tIns="142240" rIns="142240" bIns="1422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smtClean="0">
                  <a:solidFill>
                    <a:srgbClr val="002060"/>
                  </a:solidFill>
                  <a:latin typeface="Times New Roman" panose="02020603050405020304" pitchFamily="18" charset="0"/>
                </a:rPr>
                <a:t>Целевой раздел</a:t>
              </a:r>
              <a:endParaRPr lang="ru-RU" sz="1800" kern="12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5796136" y="692696"/>
            <a:ext cx="2884289" cy="2884289"/>
            <a:chOff x="3211710" y="-142217"/>
            <a:chExt cx="2884289" cy="2884289"/>
          </a:xfrm>
        </p:grpSpPr>
        <p:sp>
          <p:nvSpPr>
            <p:cNvPr id="15" name="Стрелка вниз 14"/>
            <p:cNvSpPr/>
            <p:nvPr/>
          </p:nvSpPr>
          <p:spPr>
            <a:xfrm>
              <a:off x="3211710" y="-142217"/>
              <a:ext cx="2884289" cy="2884289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трелка вниз 4"/>
            <p:cNvSpPr/>
            <p:nvPr/>
          </p:nvSpPr>
          <p:spPr>
            <a:xfrm>
              <a:off x="3787774" y="1799"/>
              <a:ext cx="1655192" cy="2379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2240" tIns="142240" rIns="142240" bIns="1422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err="1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Организа</a:t>
              </a:r>
              <a:r>
                <a:rPr lang="ru-RU" sz="2000" kern="1200" dirty="0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2000" kern="1200" dirty="0" err="1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ционный</a:t>
              </a:r>
              <a:r>
                <a:rPr lang="ru-RU" sz="2000" kern="1200" dirty="0" smtClean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раздел</a:t>
              </a:r>
              <a:endParaRPr lang="ru-RU" sz="1800" kern="12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547664" y="4869160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Структура образовательной программы дошкольного образования  МКДОУ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№4 «Красная шапочка»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403648" y="332656"/>
            <a:ext cx="7416824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31640" y="764704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AutoNum type="arabicPeriod"/>
            </a:pPr>
            <a:r>
              <a:rPr lang="ru-RU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87624" y="1700808"/>
            <a:ext cx="7272808" cy="41044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1700808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Пояснительную записку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задачи реализации Программы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- принципы и подходы к формированию Программы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- значимые для разработки и реализации Программы характеристики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- характеристики  особенностей развития детей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Планируемые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результаты освоения Программы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Педагогическую диагностику достижений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планируемых результатов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формируемую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участниками образовательных отношений</a:t>
            </a:r>
          </a:p>
          <a:p>
            <a:pPr>
              <a:buFont typeface="Wingdings" pitchFamily="2" charset="2"/>
              <a:buChar char="Ø"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403648" y="332656"/>
            <a:ext cx="7416824" cy="619268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задачи реализации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</a:p>
          <a:p>
            <a:pPr algn="ctr">
              <a:buNone/>
            </a:pPr>
            <a:endParaRPr lang="ru-RU" sz="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Целью Программы</a:t>
            </a:r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является разностороннее развитие ребенка в период дошкольного  детства с учетом возрастных и индивидуальных особенностей, на основе духовно-нравственных ценностей российского народа, исторических и национально-культурных традиций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реализации Программы  соответствуют п.п. 14.2. ФОП ДО (утв. приказом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России от 25 ноября 2022 г. № 1028)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1259632" y="260648"/>
            <a:ext cx="7272808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асть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формируемая участниками образовательных отношений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рассчитана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деятельность по духовно – нравственному воспитанию, познавательному и речевому развитию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обучающихся. Предусматривает приобщение детей к духовно – нравственной культуре, экономическому воспитанию и коррекции речевых нарушений у детей с общим недоразвитием речи, включение обучающихся в процесс ознакомления с региональными особенностями Калужской области, учитывает природно-географическое и культурно-историческое своеобразие региона. 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3300" b="1" dirty="0"/>
          </a:p>
          <a:p>
            <a:pPr>
              <a:buNone/>
            </a:pPr>
            <a:endParaRPr lang="ru-RU" sz="3300" b="1" dirty="0" smtClean="0"/>
          </a:p>
          <a:p>
            <a:pPr>
              <a:buNone/>
            </a:pPr>
            <a:endParaRPr lang="ru-RU" sz="3300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331640" y="2348880"/>
          <a:ext cx="7488832" cy="41939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4296"/>
                <a:gridCol w="4824536"/>
              </a:tblGrid>
              <a:tr h="26032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Направления развития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160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Духовно  - нравственное воспитание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Шевченко Л.Л. «Добрый мир» Православная культура для малышей – М.: Центр поддержки культурно – исторических традиций Отечества, 2011.</a:t>
                      </a: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Коррекция речевых нарушений у детей с тяжелыми нарушениями речи.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Адаптированная образовательная программа для детей с тяжелыми нарушениями речи МКДОУ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/с №4 «Красная шапочка».</a:t>
                      </a:r>
                    </a:p>
                  </a:txBody>
                  <a:tcPr/>
                </a:tc>
              </a:tr>
              <a:tr h="22954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Экономическое воспитание дошкольников: формирование предпосылок финансовой грамотности.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программа «Азы финансовой культуры для дошкольников»: пособие для воспитателей, методистов и руководителей дошкольных учреждений/Л.В. Стахович, Е.В.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Семенкова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Л.Ю.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Рыжовская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– 2-е изд. –М.: ВИТА-ПРЕСС, 2020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Примерная парциальная образовательная программа дошкольного образования 5-7 лет «Экономическое воспитание дошкольников: формирование предпосылок финансовой грамотности»:  Банк России,  Министерство образования и науки Российской Федерации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0809600_7-p-fon-s-bloknotom-dlya-prezentatsii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403648" y="332656"/>
            <a:ext cx="7416824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47664" y="764704"/>
            <a:ext cx="3384376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2.Содержательный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87624" y="1700808"/>
            <a:ext cx="7344816" cy="46805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1700808"/>
            <a:ext cx="71287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  <a:r>
              <a:rPr lang="ru-RU" alt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altLang="ru-RU" sz="1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содержание образования  (обучение и воспитание) по образовательным областям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Вариативные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формы, способы, методы и средства реализации Программы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Особенности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образовательной деятельности разных видов и культурных практик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Способы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направления поддержки детской инициативы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Особенности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взаимодействия педагогического коллектива с семьей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Направления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задачи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коррекционно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развивающей работы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Содержание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образовательной деятельности по коррекции тяжелых нарушений речи детей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Организацию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игровой деятельности дошкольников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Организацию физкультурно-оздоровительной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Рабочую программу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воспитания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</TotalTime>
  <Words>2107</Words>
  <Application>Microsoft Office PowerPoint</Application>
  <PresentationFormat>Экран (4:3)</PresentationFormat>
  <Paragraphs>269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Краткая презентация образовательной программы дошкольного образования МКДОУ д/с №4                          «Красная шапочка»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2023-11-07T17:37:32Z</dcterms:created>
  <dcterms:modified xsi:type="dcterms:W3CDTF">2023-11-09T09:09:46Z</dcterms:modified>
</cp:coreProperties>
</file>